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285" r:id="rId4"/>
    <p:sldId id="324" r:id="rId5"/>
    <p:sldId id="289" r:id="rId6"/>
    <p:sldId id="325" r:id="rId7"/>
    <p:sldId id="290" r:id="rId8"/>
    <p:sldId id="326" r:id="rId9"/>
    <p:sldId id="294" r:id="rId10"/>
    <p:sldId id="295" r:id="rId11"/>
    <p:sldId id="357" r:id="rId12"/>
    <p:sldId id="354" r:id="rId13"/>
    <p:sldId id="369" r:id="rId14"/>
    <p:sldId id="368" r:id="rId15"/>
    <p:sldId id="417" r:id="rId16"/>
    <p:sldId id="418" r:id="rId17"/>
    <p:sldId id="363" r:id="rId18"/>
    <p:sldId id="377" r:id="rId19"/>
    <p:sldId id="376" r:id="rId20"/>
    <p:sldId id="365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415" r:id="rId38"/>
    <p:sldId id="416" r:id="rId39"/>
    <p:sldId id="419" r:id="rId40"/>
    <p:sldId id="393" r:id="rId41"/>
    <p:sldId id="403" r:id="rId42"/>
    <p:sldId id="404" r:id="rId43"/>
    <p:sldId id="405" r:id="rId44"/>
    <p:sldId id="323" r:id="rId4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71" autoAdjust="0"/>
    <p:restoredTop sz="86443" autoAdjust="0"/>
  </p:normalViewPr>
  <p:slideViewPr>
    <p:cSldViewPr>
      <p:cViewPr>
        <p:scale>
          <a:sx n="39" d="100"/>
          <a:sy n="39" d="100"/>
        </p:scale>
        <p:origin x="-62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8F16C5-941E-4BE5-AC6D-544E6AD5E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479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9F6ABD-AB40-4610-A481-E26B43DDF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26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94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A50BE-8AB3-4F49-9D81-4AA9B1C6F26B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BBD1B-3560-434A-B0EA-CC52EC2DB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174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63833-C945-4BDF-B450-C84681FB0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DB30F-0277-40B4-9A5B-10F07F48F731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47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89B90-B4F0-4432-B1E5-15E4B82CA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05482-CF19-429E-999E-848C38F4321F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09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61B76-C666-4A2E-A1A1-A728398642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AB0DB-DCE8-43EE-A7B4-A239B0F3ABEF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02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95198-F894-48E7-B1E3-64A2A808DB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2103B-0D64-4024-8510-99A8D358F70A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7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668C1-C060-4E95-B163-10A94AF71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ADE54-00AB-4A85-A625-3EAB1B7D0A4F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2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45CDE-717D-4573-BF1F-9DA25F1FA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865C4-D1C9-479B-8365-E09EE924CA59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72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EB49A-268B-4DBE-92BB-9F5B77266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BAC36-205A-4E7C-965F-0AD8A1CF569A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40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80B50-31C9-470F-B5B0-D64194971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B64D4-3FE6-4F82-8E2C-FF561EDD9827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54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EBA1C-E420-4E1E-A384-70B66538A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6F6BD-9DBC-4FE1-89AC-9DD98156C4B5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96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4759E-D240-425A-AA04-A07DF531D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D3987-C8EE-492B-B096-B1D78D1F4BCB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44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1990BFA-B20B-4CD1-B868-A5F6AADDC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C0FD4E27-83C6-46A6-86A2-74A6A47F7479}" type="datetime1">
              <a:rPr lang="ru-RU"/>
              <a:pPr>
                <a:defRPr/>
              </a:pPr>
              <a:t>29.03.2013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23EB90C-6F8F-499F-8599-8D222798BCB6}" type="slidenum">
              <a:rPr lang="ru-RU" sz="1200" smtClean="0">
                <a:latin typeface="Arial Black" pitchFamily="34" charset="0"/>
              </a:rPr>
              <a:pPr eaLnBrk="1" hangingPunct="1"/>
              <a:t>1</a:t>
            </a:fld>
            <a:endParaRPr lang="ru-RU" sz="1200" smtClean="0">
              <a:latin typeface="Arial Black" pitchFamily="34" charset="0"/>
            </a:endParaRPr>
          </a:p>
        </p:txBody>
      </p:sp>
      <p:sp>
        <p:nvSpPr>
          <p:cNvPr id="3075" name="Дата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86A421C-6BE4-410F-B065-149889B68220}" type="datetime1">
              <a:rPr lang="ru-RU" sz="1200" smtClean="0"/>
              <a:pPr eaLnBrk="1" hangingPunct="1"/>
              <a:t>29.03.2013</a:t>
            </a:fld>
            <a:endParaRPr lang="ru-RU" sz="1200" smtClean="0"/>
          </a:p>
        </p:txBody>
      </p:sp>
      <p:pic>
        <p:nvPicPr>
          <p:cNvPr id="3076" name="Picture 24" descr="30126617"/>
          <p:cNvPicPr>
            <a:picLocks noChangeAspect="1" noChangeArrowheads="1"/>
          </p:cNvPicPr>
          <p:nvPr/>
        </p:nvPicPr>
        <p:blipFill>
          <a:blip r:embed="rId3">
            <a:lum bright="58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692150"/>
            <a:ext cx="5203825" cy="590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147050" cy="1657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800" b="1" dirty="0" smtClean="0"/>
              <a:t>Как устроена математическая логика</a:t>
            </a:r>
            <a:endParaRPr lang="ru-RU" sz="4800" b="1" dirty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9552" y="5734050"/>
            <a:ext cx="756126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Алексей </a:t>
            </a:r>
            <a:r>
              <a:rPr lang="ru-RU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Львович Семенов</a:t>
            </a:r>
            <a: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b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</a:br>
            <a:endParaRPr lang="ru-RU" sz="4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29.03.2013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59553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4F81BD"/>
                </a:solidFill>
                <a:effectLst/>
                <a:cs typeface="Cambria"/>
              </a:rPr>
              <a:t>Исчисления. </a:t>
            </a:r>
            <a:r>
              <a:rPr lang="ru-RU" sz="3600" b="1" dirty="0" err="1" smtClean="0">
                <a:solidFill>
                  <a:srgbClr val="4F81BD"/>
                </a:solidFill>
                <a:effectLst/>
                <a:cs typeface="Cambria"/>
              </a:rPr>
              <a:t>Породимые</a:t>
            </a:r>
            <a:r>
              <a:rPr lang="ru-RU" sz="3600" b="1" dirty="0" smtClean="0">
                <a:solidFill>
                  <a:srgbClr val="4F81BD"/>
                </a:solidFill>
                <a:effectLst/>
                <a:cs typeface="Cambria"/>
              </a:rPr>
              <a:t> множества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251520" y="1052736"/>
            <a:ext cx="8568952" cy="5544616"/>
          </a:xfrm>
        </p:spPr>
        <p:txBody>
          <a:bodyPr/>
          <a:lstStyle/>
          <a:p>
            <a:pPr lvl="0"/>
            <a:r>
              <a:rPr lang="ru-RU" sz="2200" u="sng" dirty="0" smtClean="0">
                <a:effectLst/>
                <a:latin typeface="Calibri"/>
                <a:ea typeface="Times New Roman"/>
              </a:rPr>
              <a:t>Исчисление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– это пара из двух проверок: </a:t>
            </a:r>
          </a:p>
          <a:p>
            <a:pPr marL="0" lvl="0" indent="0">
              <a:buNone/>
            </a:pPr>
            <a:r>
              <a:rPr lang="ru-RU" sz="2200" dirty="0" smtClean="0">
                <a:effectLst/>
                <a:latin typeface="Calibri"/>
                <a:ea typeface="Times New Roman"/>
              </a:rPr>
              <a:t>	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&lt;</a:t>
            </a:r>
            <a:r>
              <a:rPr lang="ru-RU" sz="2200" b="1" u="sng" dirty="0" smtClean="0">
                <a:effectLst/>
                <a:latin typeface="Calibri"/>
                <a:ea typeface="Times New Roman"/>
              </a:rPr>
              <a:t>правило создания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, </a:t>
            </a:r>
            <a:r>
              <a:rPr lang="ru-RU" sz="2200" b="1" u="sng" dirty="0" smtClean="0">
                <a:effectLst/>
                <a:latin typeface="Calibri"/>
                <a:ea typeface="Times New Roman"/>
              </a:rPr>
              <a:t>правило окончания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&gt;.</a:t>
            </a:r>
          </a:p>
          <a:p>
            <a:pPr marL="0" lvl="0" indent="0">
              <a:buNone/>
            </a:pPr>
            <a:r>
              <a:rPr lang="ru-RU" sz="2200" dirty="0" smtClean="0">
                <a:latin typeface="Calibri"/>
                <a:ea typeface="Times New Roman"/>
              </a:rPr>
              <a:t>	н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ад некоторым алфавитом.</a:t>
            </a:r>
            <a:endParaRPr lang="ru-RU" sz="2200" dirty="0" smtClean="0">
              <a:effectLst/>
              <a:latin typeface="Calibri"/>
              <a:ea typeface="Times New Roman"/>
            </a:endParaRPr>
          </a:p>
          <a:p>
            <a:pPr lvl="0"/>
            <a:r>
              <a:rPr lang="ru-RU" sz="2200" dirty="0" smtClean="0">
                <a:effectLst/>
                <a:latin typeface="Calibri"/>
                <a:ea typeface="Times New Roman"/>
              </a:rPr>
              <a:t>множество </a:t>
            </a:r>
            <a:r>
              <a:rPr lang="ru-RU" sz="2200" u="sng" dirty="0" smtClean="0">
                <a:effectLst/>
                <a:latin typeface="Calibri"/>
                <a:ea typeface="Times New Roman"/>
              </a:rPr>
              <a:t>создаваемых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 </a:t>
            </a:r>
            <a:r>
              <a:rPr lang="ru-RU" sz="2200" u="sng" dirty="0" smtClean="0">
                <a:effectLst/>
                <a:latin typeface="Calibri"/>
                <a:ea typeface="Times New Roman"/>
              </a:rPr>
              <a:t>исчислением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объектов:</a:t>
            </a:r>
            <a:endParaRPr lang="ru-RU" sz="2200" dirty="0" smtClean="0">
              <a:effectLst/>
              <a:latin typeface="Calibri"/>
              <a:ea typeface="Times New Roman"/>
            </a:endParaRPr>
          </a:p>
          <a:p>
            <a:pPr marL="0" lvl="0" indent="0">
              <a:buNone/>
            </a:pPr>
            <a:r>
              <a:rPr lang="ru-RU" sz="2200" dirty="0" smtClean="0">
                <a:effectLst/>
                <a:latin typeface="Calibri"/>
                <a:ea typeface="Times New Roman"/>
              </a:rPr>
              <a:t>         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Если правило создания выполнено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для кода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цепочки объектов </a:t>
            </a:r>
            <a:r>
              <a:rPr lang="en-US" sz="2200" b="1" dirty="0" smtClean="0">
                <a:effectLst/>
                <a:latin typeface="Calibri"/>
                <a:ea typeface="Times New Roman"/>
              </a:rPr>
              <a:t>a</a:t>
            </a:r>
            <a:r>
              <a:rPr lang="ru-RU" sz="2200" b="1" baseline="-25000" dirty="0" smtClean="0">
                <a:effectLst/>
                <a:latin typeface="Calibri"/>
                <a:ea typeface="Times New Roman"/>
              </a:rPr>
              <a:t>1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,… </a:t>
            </a:r>
            <a:r>
              <a:rPr lang="en-US" sz="2200" b="1" dirty="0" smtClean="0">
                <a:effectLst/>
                <a:latin typeface="Calibri"/>
                <a:ea typeface="Times New Roman"/>
              </a:rPr>
              <a:t>a</a:t>
            </a:r>
            <a:r>
              <a:rPr lang="en-US" sz="2200" b="1" baseline="-25000" dirty="0" smtClean="0">
                <a:effectLst/>
                <a:latin typeface="Calibri"/>
                <a:ea typeface="Times New Roman"/>
              </a:rPr>
              <a:t>n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 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и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все элементы этой цепочки, кроме последнего –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создаваемы, то </a:t>
            </a:r>
            <a:r>
              <a:rPr lang="ru-RU" sz="2200" b="1" dirty="0" smtClean="0">
                <a:effectLst/>
                <a:latin typeface="Calibri"/>
                <a:ea typeface="Times New Roman"/>
              </a:rPr>
              <a:t>и последний элемент создаваем.</a:t>
            </a:r>
          </a:p>
          <a:p>
            <a:pPr marL="0" lvl="0" indent="0">
              <a:buNone/>
            </a:pPr>
            <a:r>
              <a:rPr lang="ru-RU" sz="2200" dirty="0">
                <a:latin typeface="Calibri"/>
                <a:ea typeface="Times New Roman"/>
              </a:rPr>
              <a:t>Е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сли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правило создания выполнено</a:t>
            </a:r>
            <a:r>
              <a:rPr lang="ru-RU" sz="2200" dirty="0">
                <a:latin typeface="Calibri"/>
                <a:ea typeface="Times New Roman"/>
              </a:rPr>
              <a:t> </a:t>
            </a:r>
            <a:r>
              <a:rPr lang="ru-RU" sz="2200" dirty="0" smtClean="0">
                <a:latin typeface="Calibri"/>
                <a:ea typeface="Times New Roman"/>
              </a:rPr>
              <a:t>для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 цепочки из одного элемента,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то он создаваем; </a:t>
            </a:r>
            <a:r>
              <a:rPr lang="ru-RU" sz="2200" dirty="0" smtClean="0">
                <a:latin typeface="Calibri"/>
                <a:ea typeface="Times New Roman"/>
              </a:rPr>
              <a:t>его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называют начальным объектом. </a:t>
            </a:r>
          </a:p>
          <a:p>
            <a:pPr marL="0" lvl="0" indent="0">
              <a:buNone/>
            </a:pPr>
            <a:r>
              <a:rPr lang="ru-RU" sz="2200" b="1" dirty="0" smtClean="0">
                <a:latin typeface="Calibri"/>
                <a:ea typeface="Times New Roman"/>
              </a:rPr>
              <a:t>Задача</a:t>
            </a:r>
            <a:r>
              <a:rPr lang="ru-RU" sz="2200" dirty="0" smtClean="0">
                <a:latin typeface="Calibri"/>
                <a:ea typeface="Times New Roman"/>
              </a:rPr>
              <a:t>:</a:t>
            </a:r>
            <a:r>
              <a:rPr lang="ru-RU" sz="2200" baseline="0" dirty="0" smtClean="0">
                <a:latin typeface="Calibri"/>
                <a:ea typeface="Times New Roman"/>
              </a:rPr>
              <a:t> </a:t>
            </a:r>
            <a:r>
              <a:rPr lang="ru-RU" sz="2200" dirty="0" smtClean="0">
                <a:latin typeface="Calibri"/>
                <a:ea typeface="Times New Roman"/>
              </a:rPr>
              <a:t>Что</a:t>
            </a:r>
            <a:r>
              <a:rPr lang="ru-RU" sz="2200" dirty="0" smtClean="0">
                <a:latin typeface="Calibri"/>
                <a:ea typeface="Times New Roman"/>
              </a:rPr>
              <a:t>, если </a:t>
            </a:r>
            <a:r>
              <a:rPr lang="ru-RU" sz="2200" dirty="0" smtClean="0">
                <a:latin typeface="Calibri"/>
                <a:ea typeface="Times New Roman"/>
              </a:rPr>
              <a:t>таких объектов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у 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данного исчисления нет?</a:t>
            </a:r>
          </a:p>
          <a:p>
            <a:pPr lvl="0"/>
            <a:r>
              <a:rPr lang="ru-RU" sz="2200" dirty="0" smtClean="0">
                <a:latin typeface="Calibri"/>
                <a:ea typeface="Times New Roman"/>
              </a:rPr>
              <a:t>О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бъект, </a:t>
            </a:r>
            <a:r>
              <a:rPr lang="ru-RU" sz="2200" u="sng" dirty="0" smtClean="0">
                <a:effectLst/>
                <a:latin typeface="Calibri"/>
                <a:ea typeface="Times New Roman"/>
              </a:rPr>
              <a:t>порождаем данным исчислением</a:t>
            </a:r>
            <a:r>
              <a:rPr lang="ru-RU" sz="2200" dirty="0" smtClean="0">
                <a:effectLst/>
                <a:latin typeface="Calibri"/>
                <a:ea typeface="Times New Roman"/>
              </a:rPr>
              <a:t>, если он создаваем и для него выполнено правило окончания.</a:t>
            </a:r>
          </a:p>
          <a:p>
            <a:pPr lvl="0"/>
            <a:r>
              <a:rPr lang="ru-RU" sz="2200" dirty="0" smtClean="0">
                <a:latin typeface="Calibri"/>
                <a:ea typeface="Times New Roman"/>
              </a:rPr>
              <a:t>Множество, </a:t>
            </a:r>
            <a:r>
              <a:rPr lang="ru-RU" sz="2200" u="sng" dirty="0" smtClean="0">
                <a:latin typeface="Calibri"/>
                <a:ea typeface="Times New Roman"/>
              </a:rPr>
              <a:t>порождаемое</a:t>
            </a:r>
            <a:r>
              <a:rPr lang="ru-RU" sz="2200" dirty="0" smtClean="0">
                <a:latin typeface="Calibri"/>
                <a:ea typeface="Times New Roman"/>
              </a:rPr>
              <a:t> исчислением. </a:t>
            </a:r>
            <a:r>
              <a:rPr lang="ru-RU" sz="2200" u="sng" dirty="0" err="1" smtClean="0">
                <a:latin typeface="Calibri"/>
                <a:ea typeface="Times New Roman"/>
              </a:rPr>
              <a:t>Породимое</a:t>
            </a:r>
            <a:r>
              <a:rPr lang="ru-RU" sz="2200" dirty="0" smtClean="0">
                <a:latin typeface="Calibri"/>
                <a:ea typeface="Times New Roman"/>
              </a:rPr>
              <a:t> множество</a:t>
            </a:r>
            <a:endParaRPr lang="ru-RU" sz="2200" dirty="0" smtClean="0">
              <a:effectLst/>
              <a:latin typeface="Calibri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357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683568" y="1312136"/>
            <a:ext cx="2160240" cy="4526632"/>
          </a:xfrm>
        </p:spPr>
        <p:txBody>
          <a:bodyPr/>
          <a:lstStyle/>
          <a:p>
            <a:pPr lvl="0"/>
            <a:r>
              <a:rPr lang="ru-RU" sz="2400" b="1" dirty="0" smtClean="0">
                <a:effectLst/>
                <a:latin typeface="Calibri"/>
                <a:ea typeface="Calibri"/>
                <a:cs typeface="Times New Roman"/>
              </a:rPr>
              <a:t>&lt;</a:t>
            </a:r>
            <a:r>
              <a:rPr lang="ru-RU" sz="2400" dirty="0">
                <a:ea typeface="Times New Roman"/>
              </a:rPr>
              <a:t> Λ </a:t>
            </a:r>
            <a:r>
              <a:rPr lang="ru-RU" sz="2400" b="1" dirty="0" smtClean="0">
                <a:effectLst/>
                <a:latin typeface="Calibri"/>
                <a:ea typeface="Calibri"/>
                <a:cs typeface="Times New Roman"/>
              </a:rPr>
              <a:t>&gt;</a:t>
            </a:r>
          </a:p>
          <a:p>
            <a:pPr marL="0" lvl="0" indent="0">
              <a:buNone/>
            </a:pPr>
            <a:endParaRPr lang="ru-RU" sz="1800" dirty="0" smtClean="0">
              <a:effectLst/>
              <a:latin typeface="Calibri"/>
              <a:ea typeface="Calibri"/>
              <a:cs typeface="Times New Roman"/>
            </a:endParaRPr>
          </a:p>
          <a:p>
            <a:endParaRPr lang="ru-RU" sz="1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260648"/>
            <a:ext cx="8229600" cy="1152128"/>
          </a:xfrm>
        </p:spPr>
        <p:txBody>
          <a:bodyPr/>
          <a:lstStyle/>
          <a:p>
            <a:pPr marL="0" lvl="0" indent="0">
              <a:buNone/>
            </a:pPr>
            <a:r>
              <a:rPr lang="ru-RU" sz="3600" b="1" dirty="0" smtClean="0">
                <a:effectLst/>
                <a:latin typeface="Calibri"/>
                <a:ea typeface="Calibri"/>
                <a:cs typeface="Times New Roman"/>
              </a:rPr>
              <a:t>Пример</a:t>
            </a:r>
            <a:r>
              <a:rPr lang="ru-RU" sz="3600" dirty="0" smtClean="0">
                <a:effectLst/>
                <a:latin typeface="Calibri"/>
                <a:ea typeface="Calibri"/>
                <a:cs typeface="Times New Roman"/>
              </a:rPr>
              <a:t>. </a:t>
            </a:r>
            <a:br>
              <a:rPr lang="ru-RU" sz="3600" dirty="0" smtClean="0">
                <a:effectLst/>
                <a:latin typeface="Calibri"/>
                <a:ea typeface="Calibri"/>
                <a:cs typeface="Times New Roman"/>
              </a:rPr>
            </a:br>
            <a:r>
              <a:rPr lang="ru-RU" sz="2800" dirty="0" smtClean="0">
                <a:effectLst/>
                <a:latin typeface="Calibri"/>
                <a:ea typeface="Calibri"/>
                <a:cs typeface="Times New Roman"/>
              </a:rPr>
              <a:t>Правило создания (коды не пишем):</a:t>
            </a:r>
            <a:endParaRPr lang="ru-RU" sz="2800" dirty="0"/>
          </a:p>
        </p:txBody>
      </p:sp>
      <p:sp>
        <p:nvSpPr>
          <p:cNvPr id="6" name="Текст 3"/>
          <p:cNvSpPr txBox="1">
            <a:spLocks/>
          </p:cNvSpPr>
          <p:nvPr/>
        </p:nvSpPr>
        <p:spPr bwMode="auto">
          <a:xfrm>
            <a:off x="4860032" y="1268760"/>
            <a:ext cx="244827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 </a:t>
            </a:r>
            <a:r>
              <a:rPr lang="en-US" sz="2200" b="1" dirty="0" smtClean="0">
                <a:latin typeface="Calibri"/>
                <a:ea typeface="Calibri"/>
                <a:cs typeface="Times New Roman"/>
              </a:rPr>
              <a:t>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,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0&gt;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 </a:t>
            </a:r>
            <a:r>
              <a:rPr lang="en-US" sz="2200" b="1" dirty="0" smtClean="0">
                <a:latin typeface="Calibri"/>
                <a:ea typeface="Calibri"/>
                <a:cs typeface="Times New Roman"/>
              </a:rPr>
              <a:t>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,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1&gt;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 </a:t>
            </a:r>
            <a:r>
              <a:rPr lang="en-US" sz="2200" b="1" dirty="0" smtClean="0">
                <a:latin typeface="Calibri"/>
                <a:ea typeface="Calibri"/>
                <a:cs typeface="Times New Roman"/>
              </a:rPr>
              <a:t>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,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2&gt;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3&gt;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4&gt;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5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6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7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8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&gt;</a:t>
            </a:r>
          </a:p>
          <a:p>
            <a:pPr lvl="0"/>
            <a:r>
              <a:rPr lang="ru-RU" sz="2200" b="1" dirty="0" smtClean="0">
                <a:latin typeface="Calibri"/>
                <a:ea typeface="Calibri"/>
                <a:cs typeface="Times New Roman"/>
              </a:rPr>
              <a:t>&lt;</a:t>
            </a:r>
            <a:r>
              <a:rPr lang="en-US" sz="2200" b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2200" b="1" dirty="0" err="1" smtClean="0">
                <a:latin typeface="Calibri"/>
                <a:ea typeface="Calibri"/>
                <a:cs typeface="Times New Roman"/>
              </a:rPr>
              <a:t>x,x</a:t>
            </a:r>
            <a:r>
              <a:rPr lang="ru-RU" sz="2200" b="1" dirty="0" smtClean="0">
                <a:latin typeface="Calibri"/>
                <a:ea typeface="Calibri"/>
                <a:cs typeface="Times New Roman"/>
              </a:rPr>
              <a:t>9</a:t>
            </a:r>
            <a:r>
              <a:rPr lang="ru-RU" sz="2200" b="1" dirty="0">
                <a:latin typeface="Calibri"/>
                <a:ea typeface="Calibri"/>
                <a:cs typeface="Times New Roman"/>
              </a:rPr>
              <a:t>&gt;</a:t>
            </a:r>
            <a:endParaRPr lang="ru-RU" sz="2200" b="1" kern="0" dirty="0"/>
          </a:p>
        </p:txBody>
      </p:sp>
      <p:sp>
        <p:nvSpPr>
          <p:cNvPr id="7" name="Заголовок 4"/>
          <p:cNvSpPr txBox="1">
            <a:spLocks/>
          </p:cNvSpPr>
          <p:nvPr/>
        </p:nvSpPr>
        <p:spPr bwMode="auto">
          <a:xfrm>
            <a:off x="467544" y="5432998"/>
            <a:ext cx="8229600" cy="88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400" kern="0" dirty="0">
                <a:latin typeface="Calibri"/>
                <a:ea typeface="Calibri"/>
                <a:cs typeface="Times New Roman"/>
              </a:rPr>
              <a:t>з</a:t>
            </a:r>
            <a:r>
              <a:rPr lang="ru-RU" sz="2400" kern="0" dirty="0" smtClean="0">
                <a:latin typeface="Calibri"/>
                <a:ea typeface="Calibri"/>
                <a:cs typeface="Times New Roman"/>
              </a:rPr>
              <a:t>десь </a:t>
            </a:r>
            <a:r>
              <a:rPr lang="en-US" sz="2400" kern="0" dirty="0" smtClean="0">
                <a:latin typeface="Calibri"/>
                <a:ea typeface="Calibri"/>
                <a:cs typeface="Times New Roman"/>
              </a:rPr>
              <a:t>x </a:t>
            </a:r>
            <a:r>
              <a:rPr lang="ru-RU" sz="2400" kern="0" dirty="0" smtClean="0">
                <a:latin typeface="Calibri"/>
                <a:ea typeface="Calibri"/>
                <a:cs typeface="Times New Roman"/>
              </a:rPr>
              <a:t>– пробегает все непустые слова в алфавите цифр.</a:t>
            </a:r>
          </a:p>
          <a:p>
            <a:r>
              <a:rPr lang="ru-RU" sz="2400" kern="0" dirty="0" smtClean="0">
                <a:latin typeface="Calibri"/>
                <a:ea typeface="Calibri"/>
                <a:cs typeface="Times New Roman"/>
              </a:rPr>
              <a:t>Правило окончания: слово не пусто и не начинается с 0</a:t>
            </a:r>
          </a:p>
          <a:p>
            <a:r>
              <a:rPr lang="ru-RU" sz="2400" b="1" kern="0" dirty="0" smtClean="0">
                <a:latin typeface="Calibri"/>
                <a:cs typeface="Times New Roman"/>
              </a:rPr>
              <a:t>Задача</a:t>
            </a:r>
            <a:r>
              <a:rPr lang="ru-RU" sz="2400" kern="0" dirty="0" smtClean="0">
                <a:latin typeface="Calibri"/>
                <a:cs typeface="Times New Roman"/>
              </a:rPr>
              <a:t>: что порождается? </a:t>
            </a:r>
            <a:endParaRPr lang="ru-RU" sz="2400" kern="0" dirty="0"/>
          </a:p>
        </p:txBody>
      </p:sp>
    </p:spTree>
    <p:extLst>
      <p:ext uri="{BB962C8B-B14F-4D97-AF65-F5344CB8AC3E}">
        <p14:creationId xmlns:p14="http://schemas.microsoft.com/office/powerpoint/2010/main" val="199788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457200" y="1484784"/>
            <a:ext cx="8229600" cy="4382616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None/>
              <a:tabLst/>
              <a:defRPr/>
            </a:pPr>
            <a:r>
              <a:rPr lang="ru-RU" dirty="0" smtClean="0"/>
              <a:t>Правило создания</a:t>
            </a:r>
            <a:endParaRPr lang="en-US" dirty="0" smtClean="0"/>
          </a:p>
          <a:p>
            <a:r>
              <a:rPr lang="en-US" dirty="0"/>
              <a:t>&lt;S&gt;</a:t>
            </a:r>
            <a:endParaRPr lang="ru-RU" dirty="0"/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dirty="0" smtClean="0"/>
              <a:t>&lt;</a:t>
            </a:r>
            <a:r>
              <a:rPr lang="en-US" dirty="0" err="1" smtClean="0"/>
              <a:t>xSy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err="1" smtClean="0"/>
              <a:t>xaSby</a:t>
            </a:r>
            <a:r>
              <a:rPr lang="en-US" dirty="0" smtClean="0"/>
              <a:t>&gt; 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&lt;</a:t>
            </a:r>
            <a:r>
              <a:rPr lang="en-US" sz="3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xSy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dirty="0" err="1" smtClean="0"/>
              <a:t>xy</a:t>
            </a:r>
            <a:r>
              <a:rPr lang="en-US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&gt;</a:t>
            </a:r>
            <a:endParaRPr lang="ru-RU" sz="3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dirty="0"/>
              <a:t>д</a:t>
            </a:r>
            <a:r>
              <a:rPr lang="ru-RU" sz="3200" dirty="0" smtClean="0">
                <a:effectLst/>
              </a:rPr>
              <a:t>ля всех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x,y</a:t>
            </a:r>
            <a:r>
              <a:rPr lang="ru-RU" sz="3200" dirty="0" smtClean="0">
                <a:effectLst/>
              </a:rPr>
              <a:t> из ансамбля </a:t>
            </a:r>
            <a:r>
              <a:rPr lang="en-US" sz="3200" dirty="0" smtClean="0">
                <a:effectLst/>
              </a:rPr>
              <a:t>a b</a:t>
            </a:r>
            <a:endParaRPr lang="ru-RU" sz="3200" dirty="0" smtClean="0">
              <a:effectLst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dirty="0" smtClean="0"/>
              <a:t>Правило окончания: ансамбль над </a:t>
            </a: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b</a:t>
            </a:r>
            <a:endParaRPr lang="ru-RU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None/>
              <a:tabLst/>
              <a:defRPr/>
            </a:pPr>
            <a:r>
              <a:rPr lang="ru-RU" b="1" dirty="0" smtClean="0"/>
              <a:t>Задача</a:t>
            </a:r>
            <a:r>
              <a:rPr lang="ru-RU" dirty="0" smtClean="0"/>
              <a:t>: что порождается?</a:t>
            </a:r>
          </a:p>
        </p:txBody>
      </p:sp>
    </p:spTree>
    <p:extLst>
      <p:ext uri="{BB962C8B-B14F-4D97-AF65-F5344CB8AC3E}">
        <p14:creationId xmlns:p14="http://schemas.microsoft.com/office/powerpoint/2010/main" val="33969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368948"/>
            <a:ext cx="8229600" cy="1080120"/>
          </a:xfrm>
        </p:spPr>
        <p:txBody>
          <a:bodyPr/>
          <a:lstStyle/>
          <a:p>
            <a:pPr algn="l" eaLnBrk="1" hangingPunct="1"/>
            <a:r>
              <a:rPr lang="ru-RU" sz="2800" b="1" dirty="0" smtClean="0"/>
              <a:t>Грамматики</a:t>
            </a:r>
            <a:br>
              <a:rPr lang="ru-RU" sz="2800" b="1" dirty="0" smtClean="0"/>
            </a:br>
            <a:r>
              <a:rPr lang="ru-RU" sz="2800" b="1" dirty="0" smtClean="0"/>
              <a:t>(</a:t>
            </a:r>
            <a:r>
              <a:rPr lang="ru-RU" sz="2800" b="1" dirty="0" err="1" smtClean="0"/>
              <a:t>Ноам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Хомски</a:t>
            </a:r>
            <a:r>
              <a:rPr lang="ru-RU" sz="2800" b="1" dirty="0" smtClean="0"/>
              <a:t>, 07.12.1928 - 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522" cy="4021559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2800" b="1" dirty="0" smtClean="0">
                <a:latin typeface="+mj-lt"/>
                <a:ea typeface="+mj-ea"/>
                <a:cs typeface="+mj-cs"/>
              </a:rPr>
              <a:t>Определение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.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Грамматика Γ – это цепочка &lt;Σ,Ω,Π,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S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&gt;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Σ – основной алфавит Γ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Ω – вспомогательный алфавит Γ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S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– начальный символ Γ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Σ∩Ω=Ø, объединение Σ и Ω – это алфавит Γ, обозначим его Δ.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Π – это конечное множество пар слов в алфавите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Δ</a:t>
            </a:r>
            <a:r>
              <a:rPr lang="ru-RU" sz="2800" baseline="0" dirty="0" smtClean="0">
                <a:latin typeface="+mj-lt"/>
                <a:ea typeface="+mj-ea"/>
                <a:cs typeface="+mj-cs"/>
              </a:rPr>
              <a:t> -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замен</a:t>
            </a:r>
            <a:r>
              <a:rPr lang="ru-RU" sz="2800" baseline="0" dirty="0" smtClean="0">
                <a:latin typeface="+mj-lt"/>
                <a:ea typeface="+mj-ea"/>
                <a:cs typeface="+mj-cs"/>
              </a:rPr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baseline="0" dirty="0" smtClean="0">
                <a:latin typeface="+mj-lt"/>
                <a:ea typeface="+mj-ea"/>
                <a:cs typeface="+mj-cs"/>
              </a:rPr>
              <a:t>Вместо </a:t>
            </a:r>
            <a:r>
              <a:rPr lang="en-US" sz="2800" baseline="0" dirty="0" smtClean="0">
                <a:latin typeface="+mj-lt"/>
                <a:ea typeface="+mj-ea"/>
                <a:cs typeface="+mj-cs"/>
              </a:rPr>
              <a:t>&lt;</a:t>
            </a:r>
            <a:r>
              <a:rPr lang="en-US" sz="2800" baseline="0" dirty="0" err="1" smtClean="0">
                <a:latin typeface="+mj-lt"/>
                <a:ea typeface="+mj-ea"/>
                <a:cs typeface="+mj-cs"/>
              </a:rPr>
              <a:t>u,v</a:t>
            </a:r>
            <a:r>
              <a:rPr lang="en-US" sz="2800" baseline="0" dirty="0" smtClean="0">
                <a:latin typeface="+mj-lt"/>
                <a:ea typeface="+mj-ea"/>
                <a:cs typeface="+mj-cs"/>
              </a:rPr>
              <a:t>&gt;</a:t>
            </a:r>
            <a:r>
              <a:rPr lang="ru-RU" sz="2800" baseline="0" dirty="0" smtClean="0">
                <a:latin typeface="+mj-lt"/>
                <a:ea typeface="+mj-ea"/>
                <a:cs typeface="+mj-cs"/>
              </a:rPr>
              <a:t> пишем</a:t>
            </a:r>
            <a:r>
              <a:rPr lang="en-US" sz="2800" baseline="0" dirty="0" smtClean="0">
                <a:latin typeface="+mj-lt"/>
                <a:ea typeface="+mj-ea"/>
                <a:cs typeface="+mj-cs"/>
              </a:rPr>
              <a:t>  u → v 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0"/>
            <a:ext cx="2190750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626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9123" y="476672"/>
            <a:ext cx="8624888" cy="432048"/>
          </a:xfrm>
        </p:spPr>
        <p:txBody>
          <a:bodyPr/>
          <a:lstStyle/>
          <a:p>
            <a:pPr algn="l" eaLnBrk="1" hangingPunct="1"/>
            <a:r>
              <a:rPr lang="ru-RU" sz="3200" dirty="0" smtClean="0"/>
              <a:t>Грамматика задает исчисление </a:t>
            </a:r>
            <a:endParaRPr lang="ru-RU" sz="32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908050"/>
            <a:ext cx="8856663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sz="2800" dirty="0">
                <a:latin typeface="+mj-lt"/>
                <a:ea typeface="+mj-ea"/>
                <a:cs typeface="+mj-cs"/>
              </a:rPr>
              <a:t>П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равило создания:</a:t>
            </a:r>
            <a:endParaRPr lang="ru-RU" sz="2800" dirty="0" smtClean="0">
              <a:latin typeface="+mj-lt"/>
              <a:ea typeface="+mj-ea"/>
              <a:cs typeface="+mj-cs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dirty="0" smtClean="0">
                <a:latin typeface="+mj-lt"/>
                <a:ea typeface="+mj-ea"/>
                <a:cs typeface="+mj-cs"/>
              </a:rPr>
              <a:t>&lt;S&gt;</a:t>
            </a:r>
            <a:endParaRPr lang="ru-RU" sz="2800" dirty="0" smtClean="0">
              <a:latin typeface="+mj-lt"/>
              <a:ea typeface="+mj-ea"/>
              <a:cs typeface="+mj-cs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Для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каждой замены </a:t>
            </a:r>
            <a:r>
              <a:rPr lang="en-US" sz="3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→ v</a:t>
            </a:r>
            <a:r>
              <a:rPr lang="ru-RU" sz="3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из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Π, все пары вида  &lt;</a:t>
            </a:r>
            <a:r>
              <a:rPr lang="en-US" sz="2800" dirty="0" err="1" smtClean="0">
                <a:latin typeface="+mj-lt"/>
                <a:ea typeface="+mj-ea"/>
                <a:cs typeface="+mj-cs"/>
              </a:rPr>
              <a:t>tup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</a:t>
            </a:r>
            <a:r>
              <a:rPr lang="en-US" sz="2800" dirty="0" err="1" smtClean="0">
                <a:latin typeface="+mj-lt"/>
                <a:ea typeface="+mj-ea"/>
                <a:cs typeface="+mj-cs"/>
              </a:rPr>
              <a:t>tvp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&gt;, где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t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p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– произвольные слова в алфавите Δ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Создание </a:t>
            </a:r>
            <a:r>
              <a:rPr lang="ru-RU" sz="2000" baseline="0" dirty="0" smtClean="0">
                <a:latin typeface="+mj-lt"/>
                <a:ea typeface="+mj-ea"/>
                <a:cs typeface="+mj-cs"/>
              </a:rPr>
              <a:t>– 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замена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u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на </a:t>
            </a:r>
            <a:r>
              <a:rPr lang="en-US" sz="2000" dirty="0" smtClean="0">
                <a:latin typeface="+mj-lt"/>
                <a:ea typeface="+mj-ea"/>
                <a:cs typeface="+mj-cs"/>
              </a:rPr>
              <a:t>v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. 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Правило окончания для грамматики Γ состоит из всех слов в алфавите Σ. 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sz="2000" dirty="0" err="1">
                <a:latin typeface="+mj-lt"/>
                <a:ea typeface="+mj-ea"/>
                <a:cs typeface="+mj-cs"/>
              </a:rPr>
              <a:t>П</a:t>
            </a:r>
            <a:r>
              <a:rPr lang="ru-RU" sz="2000" dirty="0" err="1" smtClean="0">
                <a:latin typeface="+mj-lt"/>
                <a:ea typeface="+mj-ea"/>
                <a:cs typeface="+mj-cs"/>
              </a:rPr>
              <a:t>ородимые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слова не могут содержать букв из </a:t>
            </a:r>
            <a:r>
              <a:rPr lang="ru-RU" sz="2800" dirty="0" smtClean="0">
                <a:solidFill>
                  <a:schemeClr val="tx1"/>
                </a:solidFill>
                <a:effectLst/>
                <a:latin typeface="+mn-lt"/>
                <a:cs typeface="+mn-cs"/>
              </a:rPr>
              <a:t>Ω</a:t>
            </a:r>
            <a:r>
              <a:rPr lang="ru-RU" sz="2000" dirty="0" smtClean="0">
                <a:latin typeface="+mj-lt"/>
                <a:ea typeface="+mj-ea"/>
                <a:cs typeface="+mj-cs"/>
              </a:rPr>
              <a:t>. </a:t>
            </a:r>
            <a:endParaRPr lang="ru-RU" sz="2000" dirty="0" smtClean="0">
              <a:latin typeface="+mj-lt"/>
              <a:ea typeface="+mj-ea"/>
              <a:cs typeface="+mj-cs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правило создания – бесконечно, его описание - слово в конечном алфавите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(можно считать –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в алфавите 01).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1758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Будут ли объединение, пересечение и дополнение </a:t>
            </a:r>
            <a:r>
              <a:rPr lang="ru-RU" dirty="0" err="1" smtClean="0"/>
              <a:t>породимых</a:t>
            </a:r>
            <a:r>
              <a:rPr lang="ru-RU" dirty="0" smtClean="0"/>
              <a:t> множеств </a:t>
            </a:r>
            <a:r>
              <a:rPr lang="ru-RU" dirty="0" err="1" smtClean="0"/>
              <a:t>породимыми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 последовательно выписать (перечислить) все элементы </a:t>
            </a:r>
            <a:r>
              <a:rPr lang="ru-RU" dirty="0" err="1" smtClean="0"/>
              <a:t>породимого</a:t>
            </a:r>
            <a:r>
              <a:rPr lang="ru-RU" dirty="0" smtClean="0"/>
              <a:t> множества?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761B76-C666-4A2E-A1A1-A7283986423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B5AB0DB-DCE8-43EE-A7B4-A239B0F3ABEF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5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Сто лет назад</a:t>
            </a:r>
            <a:r>
              <a:rPr lang="ru-RU" baseline="0" dirty="0" smtClean="0"/>
              <a:t> было построено исчисление для математики. </a:t>
            </a:r>
          </a:p>
          <a:p>
            <a:r>
              <a:rPr lang="ru-RU" baseline="0" dirty="0" smtClean="0"/>
              <a:t>Математика: порождение новых слов по известным правилам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761B76-C666-4A2E-A1A1-A7283986423E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B5AB0DB-DCE8-43EE-A7B4-A239B0F3ABEF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3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147248" cy="523528"/>
          </a:xfrm>
        </p:spPr>
        <p:txBody>
          <a:bodyPr/>
          <a:lstStyle/>
          <a:p>
            <a:r>
              <a:rPr lang="ru-RU" sz="3600" b="1" dirty="0" smtClean="0"/>
              <a:t>Что такое формула?</a:t>
            </a:r>
            <a:endParaRPr lang="ru-RU" sz="36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395536" y="980728"/>
            <a:ext cx="8229600" cy="4102224"/>
          </a:xfrm>
        </p:spPr>
        <p:txBody>
          <a:bodyPr/>
          <a:lstStyle/>
          <a:p>
            <a:r>
              <a:rPr lang="ru-RU" sz="2200" dirty="0" smtClean="0"/>
              <a:t>Формулы логики высказываний</a:t>
            </a:r>
          </a:p>
          <a:p>
            <a:pPr marL="0" indent="0">
              <a:buNone/>
            </a:pPr>
            <a:r>
              <a:rPr lang="ru-RU" sz="2200" b="1" dirty="0" smtClean="0"/>
              <a:t>Что</a:t>
            </a:r>
            <a:r>
              <a:rPr lang="ru-RU" sz="2200" b="1" baseline="0" dirty="0" smtClean="0"/>
              <a:t> такое логическое имя?</a:t>
            </a:r>
            <a:endParaRPr lang="ru-RU" sz="2200" b="1" dirty="0" smtClean="0"/>
          </a:p>
          <a:p>
            <a:r>
              <a:rPr lang="ru-RU" sz="2200" dirty="0" smtClean="0"/>
              <a:t>(Скоро </a:t>
            </a:r>
            <a:r>
              <a:rPr lang="ru-RU" sz="2200" baseline="0" dirty="0" smtClean="0"/>
              <a:t>у них появятся </a:t>
            </a:r>
            <a:r>
              <a:rPr lang="ru-RU" sz="2200" dirty="0" smtClean="0"/>
              <a:t>значения)</a:t>
            </a:r>
          </a:p>
          <a:p>
            <a:r>
              <a:rPr lang="en-US" sz="2200" dirty="0" smtClean="0"/>
              <a:t>A267 –</a:t>
            </a:r>
            <a:r>
              <a:rPr lang="en-US" sz="2200" baseline="0" dirty="0" smtClean="0"/>
              <a:t> </a:t>
            </a:r>
            <a:r>
              <a:rPr lang="ru-RU" sz="2200" baseline="0" dirty="0" smtClean="0"/>
              <a:t>имя, обычно </a:t>
            </a:r>
            <a:r>
              <a:rPr lang="ru-RU" sz="2200" baseline="0" dirty="0" smtClean="0"/>
              <a:t>пишут</a:t>
            </a:r>
            <a:r>
              <a:rPr lang="en-US" sz="2200" baseline="0" dirty="0" smtClean="0"/>
              <a:t> </a:t>
            </a:r>
            <a:r>
              <a:rPr lang="en-US" sz="22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200" baseline="-25000" dirty="0" smtClean="0">
                <a:solidFill>
                  <a:schemeClr val="tx1"/>
                </a:solidFill>
                <a:effectLst/>
              </a:rPr>
              <a:t>267</a:t>
            </a:r>
            <a:endParaRPr lang="ru-RU" sz="2200" baseline="-25000" dirty="0" smtClean="0"/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Имя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– это буква А, за которой идет десятичное число Десятичное число – </a:t>
            </a:r>
            <a:r>
              <a:rPr lang="ru-RU" sz="2200" dirty="0"/>
              <a:t>это </a:t>
            </a:r>
            <a:r>
              <a:rPr lang="ru-RU" sz="2200" dirty="0" smtClean="0"/>
              <a:t>цифра (</a:t>
            </a:r>
            <a:r>
              <a:rPr lang="ru-RU" sz="2200" dirty="0"/>
              <a:t>в индексе</a:t>
            </a:r>
            <a:r>
              <a:rPr lang="ru-RU" sz="2200" dirty="0" smtClean="0"/>
              <a:t>)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, кроме нуля,</a:t>
            </a:r>
            <a:r>
              <a:rPr lang="ru-RU" sz="2200" dirty="0" smtClean="0">
                <a:solidFill>
                  <a:schemeClr val="tx1"/>
                </a:solidFill>
                <a:effectLst/>
              </a:rPr>
              <a:t> за которой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идет десятичное число или пустое слово </a:t>
            </a:r>
          </a:p>
          <a:p>
            <a:r>
              <a:rPr lang="ru-RU" sz="2200" baseline="0" dirty="0" smtClean="0"/>
              <a:t>Грамматика</a:t>
            </a:r>
          </a:p>
          <a:p>
            <a:r>
              <a:rPr lang="en-US" sz="2200" baseline="0" dirty="0" smtClean="0"/>
              <a:t>N </a:t>
            </a:r>
            <a:r>
              <a:rPr lang="ru-RU" sz="2200" baseline="0" dirty="0" smtClean="0"/>
              <a:t>– начальный символ</a:t>
            </a:r>
          </a:p>
          <a:p>
            <a:r>
              <a:rPr lang="en-US" sz="2200" baseline="0" dirty="0" smtClean="0"/>
              <a:t>N</a:t>
            </a:r>
            <a:r>
              <a:rPr lang="ru-RU" sz="2200" baseline="0" dirty="0" smtClean="0"/>
              <a:t>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A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Ч</a:t>
            </a:r>
            <a:endParaRPr lang="ru-RU" sz="2200" baseline="0" dirty="0" smtClean="0"/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200" baseline="0" dirty="0" smtClean="0"/>
              <a:t>Ч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, Ч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…Ч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Ч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0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, Ч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Ч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…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000" baseline="0" dirty="0" smtClean="0">
                <a:solidFill>
                  <a:schemeClr val="tx1"/>
                </a:solidFill>
                <a:effectLst/>
              </a:rPr>
              <a:t>Используем </a:t>
            </a:r>
            <a:r>
              <a:rPr lang="en-US" sz="20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000" baseline="0" dirty="0" smtClean="0">
                <a:solidFill>
                  <a:schemeClr val="tx1"/>
                </a:solidFill>
                <a:effectLst/>
              </a:rPr>
              <a:t> и для переходов (применения замен)</a:t>
            </a:r>
            <a:endParaRPr lang="ru-RU" sz="2000" dirty="0" smtClean="0">
              <a:effectLst/>
            </a:endParaRP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sz="2200" dirty="0" smtClean="0"/>
              <a:t>N → </a:t>
            </a:r>
            <a:r>
              <a:rPr lang="ru-RU" sz="2200" dirty="0" smtClean="0"/>
              <a:t>АЧ </a:t>
            </a:r>
            <a:r>
              <a:rPr lang="en-US" sz="2200" dirty="0" smtClean="0"/>
              <a:t>→</a:t>
            </a:r>
            <a:r>
              <a:rPr lang="ru-RU" sz="2200" dirty="0" smtClean="0"/>
              <a:t> АЧ</a:t>
            </a:r>
            <a:r>
              <a:rPr lang="ru-RU" sz="2200" baseline="-25000" dirty="0" smtClean="0"/>
              <a:t>0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-25000" dirty="0" smtClean="0"/>
              <a:t> 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АЧ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50 </a:t>
            </a:r>
            <a:r>
              <a:rPr lang="en-US" sz="22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200" baseline="0" dirty="0" smtClean="0">
                <a:solidFill>
                  <a:schemeClr val="tx1"/>
                </a:solidFill>
                <a:effectLst/>
              </a:rPr>
              <a:t>А</a:t>
            </a:r>
            <a:r>
              <a:rPr lang="ru-RU" sz="2200" baseline="-25000" dirty="0" smtClean="0">
                <a:solidFill>
                  <a:schemeClr val="tx1"/>
                </a:solidFill>
                <a:effectLst/>
              </a:rPr>
              <a:t>250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200" dirty="0" smtClean="0"/>
              <a:t>Задача: доказать, что эта грамматика</a:t>
            </a:r>
            <a:r>
              <a:rPr lang="ru-RU" sz="2200" baseline="0" dirty="0" smtClean="0"/>
              <a:t> подходит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340108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251520" y="1700808"/>
            <a:ext cx="8435280" cy="4166592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None/>
              <a:tabLst/>
              <a:defRPr/>
            </a:pPr>
            <a:r>
              <a:rPr lang="ru-RU" sz="2800" baseline="0" dirty="0" smtClean="0">
                <a:solidFill>
                  <a:schemeClr val="tx1"/>
                </a:solidFill>
                <a:effectLst/>
              </a:rPr>
              <a:t>Индуктивное определение (исчисление)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Логические константы, логические имена – формулы</a:t>
            </a:r>
            <a:endParaRPr lang="ru-RU" sz="2800" baseline="0" dirty="0" smtClean="0">
              <a:solidFill>
                <a:schemeClr val="tx1"/>
              </a:solidFill>
              <a:effectLst/>
            </a:endParaRPr>
          </a:p>
          <a:p>
            <a:pPr rtl="0" eaLnBrk="1" fontAlgn="base" hangingPunct="1"/>
            <a:r>
              <a:rPr lang="ru-RU" sz="2800" dirty="0" smtClean="0">
                <a:solidFill>
                  <a:schemeClr val="tx1"/>
                </a:solidFill>
                <a:effectLst/>
              </a:rPr>
              <a:t>Если 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Symbol"/>
              </a:rPr>
              <a:t>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, 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Symbol"/>
              </a:rPr>
              <a:t>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- формулы, 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Symbol"/>
              </a:rPr>
              <a:t>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,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Symbol"/>
              </a:rPr>
              <a:t>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, то </a:t>
            </a:r>
            <a:endParaRPr lang="ru-RU" sz="2800" dirty="0" smtClean="0">
              <a:effectLst/>
            </a:endParaRPr>
          </a:p>
          <a:p>
            <a:r>
              <a:rPr lang="ru-RU" sz="2800" dirty="0" smtClean="0">
                <a:solidFill>
                  <a:schemeClr val="tx1"/>
                </a:solidFill>
                <a:effectLst/>
              </a:rPr>
              <a:t>	(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Symbol"/>
              </a:rPr>
              <a:t>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), (</a:t>
            </a:r>
            <a:r>
              <a:rPr lang="ru-RU" sz="2800" dirty="0" smtClean="0">
                <a:solidFill>
                  <a:schemeClr val="tx1"/>
                </a:solidFill>
                <a:effectLst/>
                <a:sym typeface="Symbol"/>
              </a:rPr>
              <a:t>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) – формулы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Грамматика</a:t>
            </a:r>
          </a:p>
          <a:p>
            <a:r>
              <a:rPr lang="ru-RU" sz="2800" dirty="0" smtClean="0">
                <a:solidFill>
                  <a:schemeClr val="tx1"/>
                </a:solidFill>
                <a:effectLst/>
              </a:rPr>
              <a:t>Расширяем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грамматику имен</a:t>
            </a:r>
          </a:p>
          <a:p>
            <a:r>
              <a:rPr lang="ru-RU" sz="2800" dirty="0" smtClean="0"/>
              <a:t>Начальный символ Ф</a:t>
            </a:r>
            <a:endParaRPr lang="ru-RU" sz="2800" dirty="0" smtClean="0"/>
          </a:p>
          <a:p>
            <a:r>
              <a:rPr lang="ru-RU" sz="2800" baseline="0" dirty="0" smtClean="0"/>
              <a:t>Ф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N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, Ф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ru-RU" sz="2800" b="1" dirty="0" smtClean="0">
                <a:solidFill>
                  <a:schemeClr val="tx1"/>
                </a:solidFill>
                <a:effectLst/>
                <a:sym typeface="Symbol"/>
              </a:rPr>
              <a:t>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Ф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), 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Ф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Ф)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Ф</a:t>
            </a:r>
            <a:r>
              <a:rPr lang="en-US" sz="28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8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800" baseline="0" dirty="0" smtClean="0">
                <a:solidFill>
                  <a:schemeClr val="tx1"/>
                </a:solidFill>
                <a:effectLst/>
              </a:rPr>
              <a:t>Ф)</a:t>
            </a:r>
            <a:endParaRPr lang="ru-RU" sz="2800" dirty="0" smtClean="0">
              <a:effectLst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Что такое формула?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8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aseline="0" dirty="0" smtClean="0">
                <a:solidFill>
                  <a:schemeClr val="tx1"/>
                </a:solidFill>
                <a:effectLst/>
              </a:rPr>
              <a:t>Ф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→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Ф)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→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Ф))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→</a:t>
            </a:r>
            <a:endParaRPr lang="ru-RU" sz="2400" baseline="0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ru-RU" sz="24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N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Ф))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→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 (АЧ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(Ф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Ф))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 →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baseline="-25000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2400" baseline="-25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(Ф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Ф)) 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→</a:t>
            </a:r>
            <a:endParaRPr lang="ru-RU" sz="2400" dirty="0"/>
          </a:p>
          <a:p>
            <a:pPr marL="0" indent="0">
              <a:buNone/>
            </a:pPr>
            <a:r>
              <a:rPr lang="en-US" sz="24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baseline="-25000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2400" baseline="-25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(Ф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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Ф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)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)) </a:t>
            </a:r>
            <a:r>
              <a:rPr lang="en-US" sz="2400" dirty="0" smtClean="0"/>
              <a:t>→</a:t>
            </a:r>
            <a:r>
              <a:rPr lang="ru-RU" sz="2400" dirty="0" smtClean="0"/>
              <a:t> 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baseline="-25000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2400" baseline="-250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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(Ф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&amp;</a:t>
            </a:r>
            <a:r>
              <a:rPr lang="en-US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(</a:t>
            </a:r>
            <a:r>
              <a:rPr lang="ru-RU" sz="2400" b="1" dirty="0" smtClean="0">
                <a:solidFill>
                  <a:schemeClr val="tx1"/>
                </a:solidFill>
                <a:effectLst/>
                <a:sym typeface="Symbol"/>
              </a:rPr>
              <a:t>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N</a:t>
            </a:r>
            <a:r>
              <a:rPr lang="en-US" sz="2400" baseline="0" dirty="0" smtClean="0">
                <a:solidFill>
                  <a:schemeClr val="tx1"/>
                </a:solidFill>
                <a:effectLst/>
              </a:rPr>
              <a:t>)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))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→ </a:t>
            </a:r>
            <a:endParaRPr lang="ru-RU" sz="2400" dirty="0" smtClean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ru-RU" sz="2400" baseline="-25000" dirty="0"/>
              <a:t> </a:t>
            </a:r>
            <a:r>
              <a:rPr lang="ru-RU" sz="2400" b="1" dirty="0">
                <a:sym typeface="Symbol"/>
              </a:rPr>
              <a:t></a:t>
            </a:r>
            <a:r>
              <a:rPr lang="ru-RU" sz="2400" dirty="0"/>
              <a:t> (Ф  </a:t>
            </a:r>
            <a:r>
              <a:rPr lang="ru-RU" sz="2400" b="1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ru-RU" sz="2400" b="1" dirty="0">
                <a:sym typeface="Symbol"/>
              </a:rPr>
              <a:t></a:t>
            </a:r>
            <a:r>
              <a:rPr lang="ru-RU" sz="2400" dirty="0"/>
              <a:t> </a:t>
            </a:r>
            <a:r>
              <a:rPr lang="ru-RU" sz="2400" dirty="0" smtClean="0"/>
              <a:t>АЧ</a:t>
            </a:r>
            <a:r>
              <a:rPr lang="en-US" sz="2400" dirty="0" smtClean="0"/>
              <a:t>)</a:t>
            </a:r>
            <a:r>
              <a:rPr lang="ru-RU" sz="2400" dirty="0"/>
              <a:t>)) </a:t>
            </a:r>
            <a:r>
              <a:rPr lang="en-US" sz="2400" dirty="0"/>
              <a:t>→ </a:t>
            </a:r>
            <a:r>
              <a:rPr lang="en-US" sz="2400" dirty="0" smtClean="0"/>
              <a:t>(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ru-RU" sz="2400" baseline="-25000" dirty="0"/>
              <a:t> </a:t>
            </a:r>
            <a:r>
              <a:rPr lang="ru-RU" sz="2400" b="1" dirty="0">
                <a:sym typeface="Symbol"/>
              </a:rPr>
              <a:t></a:t>
            </a:r>
            <a:r>
              <a:rPr lang="ru-RU" sz="2400" dirty="0"/>
              <a:t> (Ф  </a:t>
            </a:r>
            <a:r>
              <a:rPr lang="ru-RU" sz="2400" b="1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ru-RU" sz="2400" b="1" dirty="0">
                <a:sym typeface="Symbol"/>
              </a:rPr>
              <a:t></a:t>
            </a:r>
            <a:r>
              <a:rPr lang="ru-RU" sz="2400" dirty="0"/>
              <a:t> 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ru-RU" sz="2400" dirty="0" smtClean="0"/>
              <a:t>))</a:t>
            </a:r>
            <a:r>
              <a:rPr lang="ru-RU" sz="2400" dirty="0"/>
              <a:t> </a:t>
            </a:r>
            <a:r>
              <a:rPr lang="en-US" sz="2400" dirty="0" smtClean="0"/>
              <a:t>→</a:t>
            </a:r>
            <a:r>
              <a:rPr lang="en-US" sz="2400" dirty="0"/>
              <a:t> </a:t>
            </a:r>
            <a:endParaRPr lang="ru-RU" sz="2400" dirty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ru-RU" sz="2400" baseline="-25000" dirty="0"/>
              <a:t> </a:t>
            </a:r>
            <a:r>
              <a:rPr lang="ru-RU" sz="2400" b="1" dirty="0">
                <a:sym typeface="Symbol"/>
              </a:rPr>
              <a:t></a:t>
            </a:r>
            <a:r>
              <a:rPr lang="ru-RU" sz="2400" dirty="0"/>
              <a:t> </a:t>
            </a:r>
            <a:r>
              <a:rPr lang="ru-RU" sz="2400" dirty="0" smtClean="0"/>
              <a:t>(</a:t>
            </a:r>
            <a:r>
              <a:rPr lang="en-US" sz="2400" dirty="0" smtClean="0"/>
              <a:t>N</a:t>
            </a:r>
            <a:r>
              <a:rPr lang="ru-RU" sz="2400" dirty="0" smtClean="0"/>
              <a:t>  </a:t>
            </a:r>
            <a:r>
              <a:rPr lang="ru-RU" sz="2400" b="1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ru-RU" sz="2400" b="1" dirty="0">
                <a:sym typeface="Symbol"/>
              </a:rPr>
              <a:t></a:t>
            </a:r>
            <a:r>
              <a:rPr lang="ru-RU" sz="2400" dirty="0"/>
              <a:t> 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ru-RU" sz="2400" dirty="0"/>
              <a:t>)) </a:t>
            </a:r>
            <a:r>
              <a:rPr lang="en-US" sz="2400" dirty="0" smtClean="0"/>
              <a:t>→</a:t>
            </a:r>
            <a:r>
              <a:rPr lang="en-US" sz="2400" dirty="0"/>
              <a:t> (A</a:t>
            </a:r>
            <a:r>
              <a:rPr lang="en-US" sz="2400" baseline="-25000" dirty="0"/>
              <a:t>2</a:t>
            </a:r>
            <a:r>
              <a:rPr lang="ru-RU" sz="2400" baseline="-25000" dirty="0"/>
              <a:t> </a:t>
            </a:r>
            <a:r>
              <a:rPr lang="ru-RU" sz="2400" b="1" dirty="0">
                <a:sym typeface="Symbol"/>
              </a:rPr>
              <a:t></a:t>
            </a:r>
            <a:r>
              <a:rPr lang="ru-RU" sz="2400" dirty="0"/>
              <a:t> </a:t>
            </a:r>
            <a:r>
              <a:rPr lang="ru-RU" sz="2400" dirty="0" smtClean="0"/>
              <a:t>(АЧ </a:t>
            </a:r>
            <a:r>
              <a:rPr lang="ru-RU" sz="2400" b="1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ru-RU" sz="2400" b="1" dirty="0">
                <a:sym typeface="Symbol"/>
              </a:rPr>
              <a:t></a:t>
            </a:r>
            <a:r>
              <a:rPr lang="ru-RU" sz="2400" dirty="0"/>
              <a:t> 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ru-RU" sz="2400" dirty="0"/>
              <a:t>)) </a:t>
            </a:r>
            <a:r>
              <a:rPr lang="en-US" sz="2400" dirty="0" smtClean="0"/>
              <a:t>→</a:t>
            </a:r>
            <a:r>
              <a:rPr lang="en-US" sz="2400" dirty="0"/>
              <a:t> </a:t>
            </a:r>
            <a:endParaRPr lang="ru-RU" sz="2400" dirty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ru-RU" sz="2400" baseline="-25000" dirty="0"/>
              <a:t> </a:t>
            </a:r>
            <a:r>
              <a:rPr lang="ru-RU" sz="2400" b="1" dirty="0">
                <a:sym typeface="Symbol"/>
              </a:rPr>
              <a:t></a:t>
            </a:r>
            <a:r>
              <a:rPr lang="ru-RU" sz="2400" dirty="0"/>
              <a:t> (</a:t>
            </a:r>
            <a:r>
              <a:rPr lang="ru-RU" sz="2400" dirty="0" smtClean="0"/>
              <a:t>АЧ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 </a:t>
            </a:r>
            <a:r>
              <a:rPr lang="ru-RU" sz="2400" b="1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ru-RU" sz="2400" b="1" dirty="0">
                <a:sym typeface="Symbol"/>
              </a:rPr>
              <a:t></a:t>
            </a:r>
            <a:r>
              <a:rPr lang="ru-RU" sz="2400" dirty="0"/>
              <a:t> 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ru-RU" sz="2400" dirty="0"/>
              <a:t>)) </a:t>
            </a:r>
            <a:r>
              <a:rPr lang="en-US" sz="2400" dirty="0" smtClean="0"/>
              <a:t>→</a:t>
            </a:r>
            <a:r>
              <a:rPr lang="en-US" sz="2400" dirty="0"/>
              <a:t> (A</a:t>
            </a:r>
            <a:r>
              <a:rPr lang="en-US" sz="2400" baseline="-25000" dirty="0"/>
              <a:t>2</a:t>
            </a:r>
            <a:r>
              <a:rPr lang="ru-RU" sz="2400" baseline="-25000" dirty="0"/>
              <a:t> </a:t>
            </a:r>
            <a:r>
              <a:rPr lang="ru-RU" sz="2400" b="1" dirty="0">
                <a:sym typeface="Symbol"/>
              </a:rPr>
              <a:t></a:t>
            </a:r>
            <a:r>
              <a:rPr lang="ru-RU" sz="2400" dirty="0"/>
              <a:t> (</a:t>
            </a:r>
            <a:r>
              <a:rPr lang="ru-RU" sz="2400" dirty="0" smtClean="0"/>
              <a:t>А</a:t>
            </a:r>
            <a:r>
              <a:rPr lang="ru-RU" sz="3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</a:t>
            </a:r>
            <a:r>
              <a:rPr lang="ru-RU" sz="2400" dirty="0" smtClean="0"/>
              <a:t> </a:t>
            </a:r>
            <a:r>
              <a:rPr lang="ru-RU" sz="2400" b="1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ru-RU" sz="2400" b="1" dirty="0">
                <a:sym typeface="Symbol"/>
              </a:rPr>
              <a:t></a:t>
            </a:r>
            <a:r>
              <a:rPr lang="ru-RU" sz="2400" dirty="0"/>
              <a:t> </a:t>
            </a:r>
            <a:r>
              <a:rPr lang="en-US" sz="2400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)</a:t>
            </a:r>
            <a:r>
              <a:rPr lang="ru-RU" sz="2400" dirty="0"/>
              <a:t>)) </a:t>
            </a:r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5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BCC265A-3A37-40DA-9A93-2502ED739F7D}" type="slidenum">
              <a:rPr lang="ru-RU" sz="1200" smtClean="0">
                <a:latin typeface="Arial Black" pitchFamily="34" charset="0"/>
              </a:rPr>
              <a:pPr eaLnBrk="1" hangingPunct="1"/>
              <a:t>2</a:t>
            </a:fld>
            <a:endParaRPr lang="ru-RU" sz="1200" smtClean="0">
              <a:latin typeface="Arial Black" pitchFamily="34" charset="0"/>
            </a:endParaRPr>
          </a:p>
        </p:txBody>
      </p:sp>
      <p:sp>
        <p:nvSpPr>
          <p:cNvPr id="4099" name="Дата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sz="1200" dirty="0" smtClean="0"/>
          </a:p>
        </p:txBody>
      </p:sp>
      <p:pic>
        <p:nvPicPr>
          <p:cNvPr id="20484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545" y="404664"/>
            <a:ext cx="314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20688"/>
            <a:ext cx="8424936" cy="5904656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Цель математической логики </a:t>
            </a:r>
            <a:r>
              <a:rPr lang="ru-RU" sz="2400" dirty="0" smtClean="0"/>
              <a:t>– ответить на </a:t>
            </a:r>
            <a:r>
              <a:rPr lang="ru-RU" sz="2400" b="1" dirty="0" smtClean="0"/>
              <a:t>вопросы</a:t>
            </a:r>
            <a:r>
              <a:rPr lang="ru-RU" sz="2000" dirty="0" smtClean="0"/>
              <a:t>:</a:t>
            </a:r>
          </a:p>
          <a:p>
            <a:pPr eaLnBrk="1" hangingPunct="1">
              <a:defRPr/>
            </a:pPr>
            <a:r>
              <a:rPr lang="ru-RU" sz="2000" dirty="0" smtClean="0"/>
              <a:t>Что значит, что математическое</a:t>
            </a:r>
            <a:br>
              <a:rPr lang="ru-RU" sz="2000" dirty="0" smtClean="0"/>
            </a:br>
            <a:r>
              <a:rPr lang="ru-RU" sz="2000" dirty="0" smtClean="0"/>
              <a:t> утверждение доказано?</a:t>
            </a:r>
          </a:p>
          <a:p>
            <a:pPr eaLnBrk="1" hangingPunct="1">
              <a:defRPr/>
            </a:pPr>
            <a:r>
              <a:rPr lang="ru-RU" sz="2000" dirty="0" smtClean="0"/>
              <a:t>Что значит определить </a:t>
            </a:r>
            <a:br>
              <a:rPr lang="ru-RU" sz="2000" dirty="0" smtClean="0"/>
            </a:br>
            <a:r>
              <a:rPr lang="ru-RU" sz="2000" dirty="0" smtClean="0"/>
              <a:t>математическое отношение?</a:t>
            </a:r>
          </a:p>
          <a:p>
            <a:pPr eaLnBrk="1" hangingPunct="1">
              <a:defRPr/>
            </a:pPr>
            <a:r>
              <a:rPr lang="ru-RU" sz="2000" dirty="0" smtClean="0"/>
              <a:t>Что значит, что </a:t>
            </a:r>
            <a:br>
              <a:rPr lang="ru-RU" sz="2000" dirty="0" smtClean="0"/>
            </a:br>
            <a:r>
              <a:rPr lang="ru-RU" sz="2000" dirty="0" smtClean="0"/>
              <a:t>математическая функция вычислима</a:t>
            </a:r>
            <a:r>
              <a:rPr lang="ru-RU" sz="2000" dirty="0" smtClean="0"/>
              <a:t>?</a:t>
            </a:r>
          </a:p>
          <a:p>
            <a:pPr marL="0" indent="0" eaLnBrk="1" hangingPunct="1">
              <a:buNone/>
              <a:defRPr/>
            </a:pPr>
            <a:r>
              <a:rPr lang="ru-RU" sz="2000" dirty="0" smtClean="0"/>
              <a:t>(теория</a:t>
            </a:r>
            <a:r>
              <a:rPr lang="ru-RU" sz="2000" baseline="0" dirty="0" smtClean="0"/>
              <a:t> алгоритмов)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b="1" dirty="0" smtClean="0"/>
              <a:t>Давид Гильберт</a:t>
            </a:r>
            <a:r>
              <a:rPr lang="ru-RU" sz="2000" dirty="0" smtClean="0"/>
              <a:t>, </a:t>
            </a:r>
            <a:r>
              <a:rPr lang="ru-RU" sz="2000" dirty="0" smtClean="0">
                <a:latin typeface="+mj-lt"/>
              </a:rPr>
              <a:t>23.01.1862 — 14.02.1943</a:t>
            </a:r>
          </a:p>
          <a:p>
            <a:pPr eaLnBrk="1" hangingPunct="1">
              <a:buNone/>
              <a:defRPr/>
            </a:pPr>
            <a:r>
              <a:rPr lang="en-US" sz="2000" dirty="0" smtClean="0"/>
              <a:t>II</a:t>
            </a:r>
            <a:r>
              <a:rPr lang="ru-RU" sz="2000" dirty="0" smtClean="0"/>
              <a:t> </a:t>
            </a:r>
            <a:r>
              <a:rPr lang="ru-RU" sz="2000" dirty="0"/>
              <a:t>Международный </a:t>
            </a:r>
            <a:r>
              <a:rPr lang="ru-RU" sz="2000" dirty="0" smtClean="0"/>
              <a:t>математический </a:t>
            </a:r>
            <a:br>
              <a:rPr lang="ru-RU" sz="2000" dirty="0" smtClean="0"/>
            </a:br>
            <a:r>
              <a:rPr lang="ru-RU" sz="2000" dirty="0" smtClean="0"/>
              <a:t>конгресс</a:t>
            </a:r>
            <a:r>
              <a:rPr lang="ru-RU" sz="2000" dirty="0"/>
              <a:t>, Париж, 1900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23 Проблемы Гильберта </a:t>
            </a:r>
            <a:endParaRPr lang="en-US" sz="2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I, II, X</a:t>
            </a:r>
            <a:r>
              <a:rPr lang="ru-RU" sz="2000" dirty="0" smtClean="0"/>
              <a:t> проблемы относятся к математической логике и теории алгоритмов</a:t>
            </a:r>
          </a:p>
          <a:p>
            <a:pPr eaLnBrk="1" hangingPunct="1">
              <a:buNone/>
              <a:defRPr/>
            </a:pPr>
            <a:r>
              <a:rPr lang="ru-RU" sz="2000" dirty="0"/>
              <a:t>Из семи математических Проблем тысячелетия первая также относится к нашему предмету </a:t>
            </a:r>
            <a:endParaRPr lang="ru-RU" sz="20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3549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451520"/>
          </a:xfrm>
        </p:spPr>
        <p:txBody>
          <a:bodyPr/>
          <a:lstStyle/>
          <a:p>
            <a:r>
              <a:rPr lang="ru-RU" sz="3600" dirty="0" smtClean="0"/>
              <a:t>Анализ формулы: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323528" y="1196752"/>
            <a:ext cx="8640960" cy="467064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/>
              <a:t>Задача</a:t>
            </a:r>
            <a:r>
              <a:rPr lang="ru-RU" sz="2400" b="1" baseline="0" dirty="0" smtClean="0"/>
              <a:t> 1</a:t>
            </a:r>
            <a:r>
              <a:rPr lang="ru-RU" sz="2400" baseline="0" dirty="0" smtClean="0"/>
              <a:t>. </a:t>
            </a:r>
          </a:p>
          <a:p>
            <a:r>
              <a:rPr lang="ru-RU" sz="2400" baseline="0" dirty="0" smtClean="0"/>
              <a:t>Дано слово. Как узнать, формула это или не формула?</a:t>
            </a:r>
          </a:p>
          <a:p>
            <a:pPr marL="0" indent="0">
              <a:buNone/>
            </a:pPr>
            <a:r>
              <a:rPr lang="ru-RU" sz="2400" b="1" baseline="0" dirty="0" smtClean="0"/>
              <a:t>Задача 2.</a:t>
            </a:r>
            <a:r>
              <a:rPr lang="ru-RU" sz="2400" baseline="0" dirty="0" smtClean="0"/>
              <a:t> </a:t>
            </a:r>
          </a:p>
          <a:p>
            <a:r>
              <a:rPr lang="ru-RU" sz="2400" baseline="0" dirty="0" smtClean="0"/>
              <a:t>Дана формула. Тогда это:</a:t>
            </a:r>
          </a:p>
          <a:p>
            <a:pPr marL="514350" indent="-514350" rtl="0" eaLnBrk="1" fontAlgn="base" hangingPunct="1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логическая константа</a:t>
            </a:r>
          </a:p>
          <a:p>
            <a:pPr marL="514350" indent="-514350" rtl="0" eaLnBrk="1" fontAlgn="base" hangingPunct="1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логическое имя</a:t>
            </a:r>
          </a:p>
          <a:p>
            <a:pPr marL="514350" indent="-514350" rtl="0" eaLnBrk="1" fontAlgn="base" hangingPunct="1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(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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pPr marL="514350" indent="-514350" rtl="0" eaLnBrk="1" fontAlgn="base" hangingPunct="1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(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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</a:p>
          <a:p>
            <a:pPr marL="514350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+mj-lt"/>
              <a:buAutoNum type="arabicPeriod"/>
              <a:tabLst/>
              <a:defRPr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(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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endParaRPr lang="ru-RU" sz="2400" dirty="0" smtClean="0">
              <a:effectLst/>
            </a:endParaRPr>
          </a:p>
          <a:p>
            <a:pPr marL="0" indent="0" rtl="0" eaLnBrk="1" fontAlgn="base" hangingPunct="1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 узнать,</a:t>
            </a:r>
            <a:r>
              <a:rPr lang="ru-RU" sz="24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какой это случай, и в случаях 3, 4, 5 найти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формулы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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/>
              </a:rPr>
              <a:t>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? Однозначно</a:t>
            </a:r>
            <a:r>
              <a:rPr lang="ru-RU" sz="24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ли определяется случай и эти формулы?</a:t>
            </a:r>
            <a:endParaRPr lang="ru-RU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538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 dirty="0" smtClean="0"/>
              <a:t>Тезис Поста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395536" y="1556792"/>
            <a:ext cx="8291264" cy="4310608"/>
          </a:xfrm>
        </p:spPr>
        <p:txBody>
          <a:bodyPr/>
          <a:lstStyle/>
          <a:p>
            <a:r>
              <a:rPr lang="ru-RU" dirty="0" smtClean="0"/>
              <a:t>Всякое </a:t>
            </a:r>
            <a:r>
              <a:rPr lang="ru-RU" dirty="0" err="1" smtClean="0"/>
              <a:t>породимое</a:t>
            </a:r>
            <a:r>
              <a:rPr lang="ru-RU" baseline="0" dirty="0" smtClean="0"/>
              <a:t> множество порождается некоторой грамматикой</a:t>
            </a:r>
          </a:p>
          <a:p>
            <a:pPr marL="0" indent="0">
              <a:buNone/>
            </a:pPr>
            <a:r>
              <a:rPr lang="ru-RU" sz="4400" b="1" dirty="0" smtClean="0"/>
              <a:t>Вычислимость</a:t>
            </a:r>
            <a:endParaRPr lang="ru-RU" sz="4400" b="1" baseline="0" dirty="0" smtClean="0"/>
          </a:p>
          <a:p>
            <a:r>
              <a:rPr lang="ru-RU" baseline="0" dirty="0" smtClean="0"/>
              <a:t>Т. Функция вычислима тогда и только тогда, когда ее график породим</a:t>
            </a:r>
          </a:p>
          <a:p>
            <a:pPr marL="0" indent="0">
              <a:buNone/>
            </a:pPr>
            <a:r>
              <a:rPr lang="ru-RU" baseline="0" dirty="0" smtClean="0"/>
              <a:t>«Тезис Черча»</a:t>
            </a:r>
          </a:p>
          <a:p>
            <a:r>
              <a:rPr lang="ru-RU" baseline="0" dirty="0" smtClean="0"/>
              <a:t>Функция вычислима тогда и только тогда ее график породим грамматикой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08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92287"/>
          </a:xfrm>
        </p:spPr>
        <p:txBody>
          <a:bodyPr/>
          <a:lstStyle/>
          <a:p>
            <a:pPr eaLnBrk="1" hangingPunct="1"/>
            <a:r>
              <a:rPr lang="ru-RU" sz="4000" b="1" dirty="0" smtClean="0"/>
              <a:t>Логика высказываний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324975" cy="6165850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600" b="1" dirty="0" smtClean="0"/>
              <a:t>Семантика. </a:t>
            </a:r>
          </a:p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en-US" sz="2800" b="1" i="1" dirty="0" smtClean="0"/>
              <a:t>B</a:t>
            </a:r>
            <a:r>
              <a:rPr lang="en-US" sz="2800" dirty="0" smtClean="0"/>
              <a:t> </a:t>
            </a:r>
            <a:r>
              <a:rPr lang="en-US" sz="2800" b="1" baseline="30000" dirty="0" smtClean="0">
                <a:sym typeface="Symbol" pitchFamily="18" charset="2"/>
              </a:rPr>
              <a:t></a:t>
            </a:r>
            <a:r>
              <a:rPr lang="ru-RU" sz="2600" b="1" dirty="0" smtClean="0"/>
              <a:t> - </a:t>
            </a:r>
            <a:r>
              <a:rPr lang="ru-RU" sz="2600" dirty="0" smtClean="0"/>
              <a:t>множество бесконечных последовательностей </a:t>
            </a:r>
            <a:r>
              <a:rPr lang="ru-RU" sz="2600" dirty="0" smtClean="0"/>
              <a:t>0 и 1</a:t>
            </a:r>
            <a:r>
              <a:rPr lang="ru-RU" sz="2600" dirty="0" smtClean="0"/>
              <a:t>.</a:t>
            </a:r>
          </a:p>
          <a:p>
            <a:pPr marL="0" indent="0" eaLnBrk="1" hangingPunct="1">
              <a:lnSpc>
                <a:spcPct val="70000"/>
              </a:lnSpc>
              <a:spcAft>
                <a:spcPct val="20000"/>
              </a:spcAft>
              <a:buFont typeface="Arial" pitchFamily="34" charset="0"/>
              <a:buNone/>
            </a:pPr>
            <a:r>
              <a:rPr lang="ru-RU" sz="2400" dirty="0" smtClean="0"/>
              <a:t>Фиксируем </a:t>
            </a:r>
            <a:r>
              <a:rPr lang="ru-RU" sz="2400" i="1" dirty="0" smtClean="0"/>
              <a:t>интерпретацию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 pitchFamily="18" charset="2"/>
              </a:rPr>
              <a:t></a:t>
            </a:r>
            <a:r>
              <a:rPr lang="ru-RU" sz="2400" baseline="-25000" dirty="0" smtClean="0">
                <a:sym typeface="Symbol" pitchFamily="18" charset="2"/>
              </a:rPr>
              <a:t> </a:t>
            </a:r>
            <a:r>
              <a:rPr lang="ru-RU" sz="2400" dirty="0" smtClean="0"/>
              <a:t>=</a:t>
            </a:r>
            <a:r>
              <a:rPr lang="ru-RU" sz="2400" dirty="0" smtClean="0">
                <a:sym typeface="Symbol" pitchFamily="18" charset="2"/>
              </a:rPr>
              <a:t> </a:t>
            </a:r>
            <a:r>
              <a:rPr lang="ru-RU" sz="2400" dirty="0" smtClean="0">
                <a:sym typeface="Symbol" pitchFamily="18" charset="2"/>
              </a:rPr>
              <a:t></a:t>
            </a:r>
            <a:r>
              <a:rPr lang="ru-RU" sz="2400" baseline="-25000" dirty="0" smtClean="0">
                <a:sym typeface="Symbol" pitchFamily="18" charset="2"/>
              </a:rPr>
              <a:t>1</a:t>
            </a:r>
            <a:r>
              <a:rPr lang="ru-RU" sz="2400" dirty="0" smtClean="0"/>
              <a:t>, . . ., </a:t>
            </a:r>
            <a:r>
              <a:rPr lang="ru-RU" sz="2400" dirty="0" smtClean="0">
                <a:sym typeface="Symbol" pitchFamily="18" charset="2"/>
              </a:rPr>
              <a:t>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ru-RU" sz="2400" dirty="0" smtClean="0"/>
              <a:t> </a:t>
            </a:r>
            <a:r>
              <a:rPr lang="ru-RU" sz="2600" dirty="0" smtClean="0">
                <a:sym typeface="Symbol" pitchFamily="18" charset="2"/>
              </a:rPr>
              <a:t></a:t>
            </a:r>
            <a:r>
              <a:rPr lang="en-US" sz="2400" b="1" i="1" dirty="0" smtClean="0"/>
              <a:t>B</a:t>
            </a:r>
            <a:r>
              <a:rPr lang="en-US" sz="2400" dirty="0" smtClean="0"/>
              <a:t> </a:t>
            </a:r>
            <a:r>
              <a:rPr lang="en-US" sz="2600" b="1" baseline="30000" dirty="0" smtClean="0">
                <a:sym typeface="Symbol" pitchFamily="18" charset="2"/>
              </a:rPr>
              <a:t> </a:t>
            </a:r>
            <a:r>
              <a:rPr lang="ru-RU" sz="2600" b="1" baseline="30000" dirty="0" smtClean="0">
                <a:sym typeface="Symbol" pitchFamily="18" charset="2"/>
              </a:rPr>
              <a:t> </a:t>
            </a:r>
            <a:r>
              <a:rPr lang="ru-RU" sz="2400" dirty="0" smtClean="0"/>
              <a:t>.</a:t>
            </a:r>
          </a:p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400" i="1" dirty="0" smtClean="0"/>
              <a:t>Значение формулы при данной интерпретации </a:t>
            </a:r>
            <a:r>
              <a:rPr lang="ru-RU" sz="2400" dirty="0" smtClean="0">
                <a:sym typeface="Symbol" pitchFamily="18" charset="2"/>
              </a:rPr>
              <a:t></a:t>
            </a:r>
            <a:r>
              <a:rPr lang="ru-RU" sz="2400" i="1" dirty="0" smtClean="0"/>
              <a:t>. </a:t>
            </a:r>
          </a:p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400" b="1" i="1" dirty="0" smtClean="0"/>
              <a:t>Индукция по построению :</a:t>
            </a:r>
            <a:endParaRPr lang="ru-RU" sz="2400" i="1" dirty="0" smtClean="0"/>
          </a:p>
          <a:p>
            <a:pPr marL="0" indent="0" eaLnBrk="1" hangingPunct="1">
              <a:lnSpc>
                <a:spcPct val="70000"/>
              </a:lnSpc>
              <a:spcBef>
                <a:spcPct val="10000"/>
              </a:spcBef>
              <a:buFont typeface="Calibri" pitchFamily="34" charset="0"/>
              <a:buAutoNum type="arabicPeriod"/>
            </a:pPr>
            <a:r>
              <a:rPr lang="ru-RU" sz="2200" dirty="0" smtClean="0"/>
              <a:t> Значением логической константы является она сама. </a:t>
            </a:r>
          </a:p>
          <a:p>
            <a:pPr marL="0" indent="0" eaLnBrk="1" hangingPunct="1">
              <a:lnSpc>
                <a:spcPct val="70000"/>
              </a:lnSpc>
              <a:spcBef>
                <a:spcPct val="0"/>
              </a:spcBef>
              <a:spcAft>
                <a:spcPct val="10000"/>
              </a:spcAft>
              <a:buFont typeface="Calibri" pitchFamily="34" charset="0"/>
              <a:buAutoNum type="arabicPeriod"/>
            </a:pPr>
            <a:r>
              <a:rPr lang="ru-RU" sz="2200" dirty="0" smtClean="0"/>
              <a:t> Значением логического имени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i</a:t>
            </a:r>
            <a:r>
              <a:rPr lang="en-US" sz="2200" baseline="-25000" dirty="0" smtClean="0"/>
              <a:t> </a:t>
            </a:r>
            <a:r>
              <a:rPr lang="ru-RU" sz="2200" dirty="0" smtClean="0"/>
              <a:t>является </a:t>
            </a:r>
            <a:r>
              <a:rPr lang="ru-RU" sz="2800" dirty="0" smtClean="0">
                <a:sym typeface="Symbol" pitchFamily="18" charset="2"/>
              </a:rPr>
              <a:t></a:t>
            </a:r>
            <a:r>
              <a:rPr lang="en-US" sz="4400" baseline="-25000" dirty="0" err="1" smtClean="0"/>
              <a:t>i</a:t>
            </a:r>
            <a:r>
              <a:rPr lang="en-US" sz="3300" baseline="-25000" dirty="0" smtClean="0"/>
              <a:t> </a:t>
            </a:r>
            <a:r>
              <a:rPr lang="ru-RU" sz="2200" dirty="0" smtClean="0"/>
              <a:t>.</a:t>
            </a:r>
            <a:endParaRPr lang="ru-RU" sz="3300" dirty="0" smtClean="0"/>
          </a:p>
          <a:p>
            <a:pPr marL="0" indent="0" eaLnBrk="1" hangingPunct="1">
              <a:lnSpc>
                <a:spcPct val="70000"/>
              </a:lnSpc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sz="2200" dirty="0" smtClean="0">
                <a:sym typeface="Symbol" pitchFamily="18" charset="2"/>
              </a:rPr>
              <a:t> Значение</a:t>
            </a:r>
            <a:r>
              <a:rPr lang="ru-RU" sz="2200" dirty="0" smtClean="0"/>
              <a:t>м</a:t>
            </a:r>
            <a:r>
              <a:rPr lang="ru-RU" sz="2200" dirty="0" smtClean="0">
                <a:sym typeface="Symbol" pitchFamily="18" charset="2"/>
              </a:rPr>
              <a:t> формулы </a:t>
            </a:r>
            <a:r>
              <a:rPr lang="ru-RU" sz="2800" b="1" dirty="0" smtClean="0">
                <a:sym typeface="Symbol" pitchFamily="18" charset="2"/>
              </a:rPr>
              <a:t>() </a:t>
            </a:r>
            <a:r>
              <a:rPr lang="ru-RU" sz="2200" dirty="0" smtClean="0">
                <a:sym typeface="Symbol" pitchFamily="18" charset="2"/>
              </a:rPr>
              <a:t>является отрицание значения  формулы </a:t>
            </a:r>
            <a:r>
              <a:rPr lang="ru-RU" sz="2800" dirty="0" smtClean="0">
                <a:sym typeface="Symbol" pitchFamily="18" charset="2"/>
              </a:rPr>
              <a:t></a:t>
            </a:r>
            <a:r>
              <a:rPr lang="ru-RU" sz="3300" dirty="0" smtClean="0">
                <a:sym typeface="Symbol" pitchFamily="18" charset="2"/>
              </a:rPr>
              <a:t>,</a:t>
            </a:r>
            <a:r>
              <a:rPr lang="ru-RU" sz="2200" dirty="0" smtClean="0">
                <a:sym typeface="Symbol" pitchFamily="18" charset="2"/>
              </a:rPr>
              <a:t> т.е. </a:t>
            </a:r>
            <a:r>
              <a:rPr lang="ru-RU" sz="2800" b="1" dirty="0" err="1" smtClean="0">
                <a:sym typeface="Symbol" pitchFamily="18" charset="2"/>
              </a:rPr>
              <a:t>Зн</a:t>
            </a:r>
            <a:r>
              <a:rPr lang="ru-RU" sz="2800" b="1" dirty="0" smtClean="0">
                <a:sym typeface="Symbol" pitchFamily="18" charset="2"/>
              </a:rPr>
              <a:t>  = 1- </a:t>
            </a:r>
            <a:r>
              <a:rPr lang="ru-RU" sz="2800" b="1" dirty="0" err="1" smtClean="0">
                <a:sym typeface="Symbol" pitchFamily="18" charset="2"/>
              </a:rPr>
              <a:t>Зн</a:t>
            </a:r>
            <a:r>
              <a:rPr lang="ru-RU" sz="2800" b="1" dirty="0" smtClean="0">
                <a:sym typeface="Symbol" pitchFamily="18" charset="2"/>
              </a:rPr>
              <a:t> </a:t>
            </a:r>
            <a:r>
              <a:rPr lang="ru-RU" sz="3300" dirty="0" smtClean="0">
                <a:sym typeface="Symbol" pitchFamily="18" charset="2"/>
              </a:rPr>
              <a:t>. </a:t>
            </a:r>
            <a:endParaRPr lang="ru-RU" sz="2200" dirty="0" smtClean="0"/>
          </a:p>
          <a:p>
            <a:pPr marL="0" indent="0" eaLnBrk="1" hangingPunct="1">
              <a:lnSpc>
                <a:spcPct val="70000"/>
              </a:lnSpc>
              <a:spcBef>
                <a:spcPct val="0"/>
              </a:spcBef>
              <a:buFont typeface="Calibri" pitchFamily="34" charset="0"/>
              <a:buAutoNum type="arabicPeriod"/>
            </a:pPr>
            <a:r>
              <a:rPr lang="ru-RU" sz="2200" dirty="0" smtClean="0"/>
              <a:t> Значением формулы </a:t>
            </a:r>
            <a:r>
              <a:rPr lang="ru-RU" sz="2800" b="1" dirty="0" smtClean="0">
                <a:sym typeface="Symbol" pitchFamily="18" charset="2"/>
              </a:rPr>
              <a:t>(), где </a:t>
            </a:r>
            <a:r>
              <a:rPr lang="ru-RU" sz="2800" b="1" dirty="0" smtClean="0">
                <a:sym typeface="Symbol" pitchFamily="18" charset="2"/>
              </a:rPr>
              <a:t></a:t>
            </a:r>
            <a:r>
              <a:rPr lang="ru-RU" sz="2800" b="1" dirty="0" smtClean="0">
                <a:sym typeface="Symbol" pitchFamily="18" charset="2"/>
              </a:rPr>
              <a:t>,</a:t>
            </a:r>
            <a:r>
              <a:rPr lang="ru-RU" sz="2800" b="1" dirty="0" smtClean="0">
                <a:sym typeface="Symbol" pitchFamily="18" charset="2"/>
              </a:rPr>
              <a:t></a:t>
            </a:r>
            <a:endParaRPr lang="ru-RU" sz="2800" b="1" dirty="0" smtClean="0"/>
          </a:p>
          <a:p>
            <a:pPr marL="0" indent="0" eaLnBrk="1" hangingPunct="1">
              <a:lnSpc>
                <a:spcPct val="7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ru-RU" sz="2200" dirty="0" smtClean="0"/>
              <a:t>	является результат применения операции </a:t>
            </a:r>
            <a:r>
              <a:rPr lang="ru-RU" sz="3300" dirty="0" smtClean="0">
                <a:sym typeface="Symbol" pitchFamily="18" charset="2"/>
              </a:rPr>
              <a:t></a:t>
            </a:r>
            <a:r>
              <a:rPr lang="ru-RU" sz="2200" dirty="0" smtClean="0"/>
              <a:t> 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smtClean="0"/>
              <a:t>к значениям формул </a:t>
            </a:r>
            <a:r>
              <a:rPr lang="ru-RU" sz="2800" b="1" dirty="0" smtClean="0">
                <a:sym typeface="Symbol" pitchFamily="18" charset="2"/>
              </a:rPr>
              <a:t>, </a:t>
            </a:r>
            <a:r>
              <a:rPr lang="ru-RU" sz="3300" dirty="0" smtClean="0">
                <a:sym typeface="Symbol" pitchFamily="18" charset="2"/>
              </a:rPr>
              <a:t>. </a:t>
            </a:r>
          </a:p>
          <a:p>
            <a:pPr marL="0" indent="0" eaLnBrk="1" hangingPunct="1">
              <a:lnSpc>
                <a:spcPct val="7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ru-RU" sz="2200" dirty="0" smtClean="0">
                <a:sym typeface="Symbol" pitchFamily="18" charset="2"/>
              </a:rPr>
              <a:t> </a:t>
            </a:r>
            <a:r>
              <a:rPr lang="ru-RU" sz="2200" dirty="0" smtClean="0">
                <a:sym typeface="Symbol" pitchFamily="18" charset="2"/>
              </a:rPr>
              <a:t>Задача. Однозначность значения.</a:t>
            </a:r>
            <a:endParaRPr lang="ru-RU" sz="2200" b="1" i="1" dirty="0" smtClean="0"/>
          </a:p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200" b="1" i="1" dirty="0" smtClean="0"/>
              <a:t>Значение формулы </a:t>
            </a:r>
            <a:r>
              <a:rPr lang="en-US" sz="2200" b="1" i="1" dirty="0" smtClean="0"/>
              <a:t>– </a:t>
            </a:r>
            <a:r>
              <a:rPr lang="ru-RU" sz="2200" dirty="0" smtClean="0"/>
              <a:t>функция </a:t>
            </a:r>
            <a:r>
              <a:rPr lang="en-US" sz="2800" b="1" i="1" dirty="0" smtClean="0"/>
              <a:t>B</a:t>
            </a:r>
            <a:r>
              <a:rPr lang="en-US" sz="2800" b="1" baseline="30000" dirty="0" smtClean="0">
                <a:sym typeface="Symbol" pitchFamily="18" charset="2"/>
              </a:rPr>
              <a:t></a:t>
            </a:r>
            <a:r>
              <a:rPr lang="ru-RU" sz="2800" i="1" dirty="0" smtClean="0">
                <a:sym typeface="Symbol" pitchFamily="18" charset="2"/>
              </a:rPr>
              <a:t>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en-US" sz="2800" b="1" i="1" dirty="0" smtClean="0"/>
              <a:t>B</a:t>
            </a:r>
            <a:r>
              <a:rPr lang="ru-RU" sz="3300" b="1" i="1" dirty="0" smtClean="0"/>
              <a:t>.</a:t>
            </a:r>
            <a:r>
              <a:rPr lang="ru-RU" sz="2200" b="1" i="1" dirty="0" smtClean="0"/>
              <a:t>  </a:t>
            </a:r>
            <a:endParaRPr lang="en-US" sz="2200" dirty="0" smtClean="0"/>
          </a:p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200" b="1" i="1" dirty="0" smtClean="0"/>
              <a:t>Пусть наибольший </a:t>
            </a:r>
            <a:r>
              <a:rPr lang="ru-RU" sz="2200" b="1" i="1" dirty="0" smtClean="0"/>
              <a:t>индекс переменной </a:t>
            </a:r>
            <a:r>
              <a:rPr lang="ru-RU" sz="2200" b="1" i="1" dirty="0" smtClean="0"/>
              <a:t>в формуле равен</a:t>
            </a:r>
            <a:r>
              <a:rPr lang="en-US" sz="2200" b="1" i="1" dirty="0" smtClean="0"/>
              <a:t> </a:t>
            </a:r>
            <a:r>
              <a:rPr lang="en-US" sz="2800" b="1" i="1" dirty="0" smtClean="0"/>
              <a:t>n</a:t>
            </a:r>
            <a:r>
              <a:rPr lang="ru-RU" sz="2200" b="1" i="1" dirty="0" smtClean="0"/>
              <a:t>. </a:t>
            </a:r>
            <a:endParaRPr lang="ru-RU" sz="2200" b="1" i="1" dirty="0" smtClean="0"/>
          </a:p>
          <a:p>
            <a:pPr marL="0" indent="0"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200" b="1" i="1" dirty="0" smtClean="0"/>
              <a:t>Тогда формула задает функцию </a:t>
            </a:r>
            <a:r>
              <a:rPr lang="en-US" sz="2800" b="1" i="1" dirty="0" err="1" smtClean="0"/>
              <a:t>B</a:t>
            </a:r>
            <a:r>
              <a:rPr lang="en-US" sz="2800" b="1" i="1" baseline="30000" dirty="0" err="1" smtClean="0">
                <a:sym typeface="Symbol" pitchFamily="18" charset="2"/>
              </a:rPr>
              <a:t>n</a:t>
            </a:r>
            <a:r>
              <a:rPr lang="ru-RU" sz="2800" i="1" dirty="0" smtClean="0">
                <a:sym typeface="Symbol" pitchFamily="18" charset="2"/>
              </a:rPr>
              <a:t></a:t>
            </a:r>
            <a:r>
              <a:rPr lang="en-US" sz="2800" i="1" dirty="0" smtClean="0">
                <a:sym typeface="Symbol" pitchFamily="18" charset="2"/>
              </a:rPr>
              <a:t> </a:t>
            </a:r>
            <a:r>
              <a:rPr lang="en-US" sz="2800" b="1" i="1" dirty="0" smtClean="0"/>
              <a:t>B</a:t>
            </a:r>
            <a:r>
              <a:rPr lang="ru-RU" sz="2200" b="1" i="1" dirty="0" smtClean="0"/>
              <a:t>. </a:t>
            </a:r>
            <a:endParaRPr lang="en-US" sz="22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99782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dirty="0" smtClean="0"/>
              <a:t>Построение </a:t>
            </a:r>
            <a:r>
              <a:rPr lang="ru-RU" sz="3600" dirty="0" smtClean="0"/>
              <a:t>функции по формуле </a:t>
            </a:r>
          </a:p>
        </p:txBody>
      </p:sp>
      <p:graphicFrame>
        <p:nvGraphicFramePr>
          <p:cNvPr id="9430" name="Group 214"/>
          <p:cNvGraphicFramePr>
            <a:graphicFrameLocks noGrp="1"/>
          </p:cNvGraphicFramePr>
          <p:nvPr>
            <p:ph idx="1"/>
          </p:nvPr>
        </p:nvGraphicFramePr>
        <p:xfrm>
          <a:off x="539750" y="1773238"/>
          <a:ext cx="8280400" cy="4664079"/>
        </p:xfrm>
        <a:graphic>
          <a:graphicData uri="http://schemas.openxmlformats.org/drawingml/2006/table">
            <a:tbl>
              <a:tblPr/>
              <a:tblGrid>
                <a:gridCol w="796925"/>
                <a:gridCol w="723900"/>
                <a:gridCol w="942975"/>
                <a:gridCol w="1497013"/>
                <a:gridCol w="4319587"/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en-US" sz="2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(А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    А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) 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   (А</a:t>
                      </a:r>
                      <a:r>
                        <a:rPr kumimoji="0" lang="en-US" sz="2800" b="1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 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А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6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dirty="0" smtClean="0">
                <a:solidFill>
                  <a:schemeClr val="tx1"/>
                </a:solidFill>
                <a:effectLst/>
              </a:rPr>
              <a:t>Построение функции по формуле </a:t>
            </a:r>
            <a:endParaRPr lang="ru-RU" sz="3600" dirty="0" smtClean="0"/>
          </a:p>
        </p:txBody>
      </p:sp>
      <p:graphicFrame>
        <p:nvGraphicFramePr>
          <p:cNvPr id="10540" name="Group 300"/>
          <p:cNvGraphicFramePr>
            <a:graphicFrameLocks noGrp="1"/>
          </p:cNvGraphicFramePr>
          <p:nvPr>
            <p:ph idx="1"/>
          </p:nvPr>
        </p:nvGraphicFramePr>
        <p:xfrm>
          <a:off x="539750" y="1773238"/>
          <a:ext cx="8305802" cy="4664079"/>
        </p:xfrm>
        <a:graphic>
          <a:graphicData uri="http://schemas.openxmlformats.org/drawingml/2006/table">
            <a:tbl>
              <a:tblPr/>
              <a:tblGrid>
                <a:gridCol w="796895"/>
                <a:gridCol w="723873"/>
                <a:gridCol w="782609"/>
                <a:gridCol w="1368374"/>
                <a:gridCol w="208266"/>
                <a:gridCol w="1536643"/>
                <a:gridCol w="1088984"/>
                <a:gridCol w="1800158"/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en-US" sz="2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(А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    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)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   (А</a:t>
                      </a:r>
                      <a:r>
                        <a:rPr kumimoji="0" lang="en-US" sz="2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 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0           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0             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1</a:t>
                      </a:r>
                    </a:p>
                  </a:txBody>
                  <a:tcPr marL="91433" marR="91433" marT="45743" marB="45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dirty="0"/>
              <a:t>Построение функции по формуле </a:t>
            </a:r>
            <a:endParaRPr lang="ru-RU" sz="3600" dirty="0" smtClean="0"/>
          </a:p>
        </p:txBody>
      </p:sp>
      <p:graphicFrame>
        <p:nvGraphicFramePr>
          <p:cNvPr id="11567" name="Group 303"/>
          <p:cNvGraphicFramePr>
            <a:graphicFrameLocks noGrp="1"/>
          </p:cNvGraphicFramePr>
          <p:nvPr>
            <p:ph idx="1"/>
          </p:nvPr>
        </p:nvGraphicFramePr>
        <p:xfrm>
          <a:off x="539750" y="1773238"/>
          <a:ext cx="8305802" cy="4667373"/>
        </p:xfrm>
        <a:graphic>
          <a:graphicData uri="http://schemas.openxmlformats.org/drawingml/2006/table">
            <a:tbl>
              <a:tblPr/>
              <a:tblGrid>
                <a:gridCol w="796895"/>
                <a:gridCol w="723873"/>
                <a:gridCol w="782609"/>
                <a:gridCol w="1368374"/>
                <a:gridCol w="208266"/>
                <a:gridCol w="1536643"/>
                <a:gridCol w="1233442"/>
                <a:gridCol w="1655700"/>
              </a:tblGrid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en-US" sz="2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(А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    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)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   (А</a:t>
                      </a:r>
                      <a:r>
                        <a:rPr kumimoji="0" lang="en-US" sz="2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 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0           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0             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3" marR="91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6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dirty="0"/>
              <a:t>Построение функции по формуле </a:t>
            </a:r>
            <a:endParaRPr lang="ru-RU" sz="3600" dirty="0" smtClean="0"/>
          </a:p>
        </p:txBody>
      </p:sp>
      <p:graphicFrame>
        <p:nvGraphicFramePr>
          <p:cNvPr id="12624" name="Group 336"/>
          <p:cNvGraphicFramePr>
            <a:graphicFrameLocks noGrp="1"/>
          </p:cNvGraphicFramePr>
          <p:nvPr>
            <p:ph idx="1"/>
          </p:nvPr>
        </p:nvGraphicFramePr>
        <p:xfrm>
          <a:off x="539750" y="1773238"/>
          <a:ext cx="8280400" cy="4667373"/>
        </p:xfrm>
        <a:graphic>
          <a:graphicData uri="http://schemas.openxmlformats.org/drawingml/2006/table">
            <a:tbl>
              <a:tblPr/>
              <a:tblGrid>
                <a:gridCol w="796925"/>
                <a:gridCol w="723900"/>
                <a:gridCol w="782638"/>
                <a:gridCol w="1368425"/>
                <a:gridCol w="215900"/>
                <a:gridCol w="1081087"/>
                <a:gridCol w="431800"/>
                <a:gridCol w="1079500"/>
                <a:gridCol w="1800225"/>
              </a:tblGrid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А</a:t>
                      </a:r>
                      <a:r>
                        <a:rPr kumimoji="0" lang="en-US" sz="2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(А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    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1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)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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    (А</a:t>
                      </a:r>
                      <a:r>
                        <a:rPr kumimoji="0" lang="en-US" sz="2800" b="1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2 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 А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1 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0           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0             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8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4472136"/>
          </a:xfrm>
        </p:spPr>
        <p:txBody>
          <a:bodyPr/>
          <a:lstStyle/>
          <a:p>
            <a:pPr lvl="0"/>
            <a:r>
              <a:rPr lang="ru-RU" b="1" dirty="0" smtClean="0"/>
              <a:t>Задача</a:t>
            </a:r>
            <a:r>
              <a:rPr lang="ru-RU" b="1" baseline="0" dirty="0" smtClean="0"/>
              <a:t> 1</a:t>
            </a:r>
            <a:r>
              <a:rPr lang="ru-RU" baseline="0" dirty="0" smtClean="0"/>
              <a:t>. Сколько существует функций от </a:t>
            </a:r>
            <a:r>
              <a:rPr lang="en-US" i="1" baseline="0" dirty="0" smtClean="0"/>
              <a:t>n </a:t>
            </a:r>
            <a:r>
              <a:rPr lang="ru-RU" baseline="0" dirty="0" smtClean="0"/>
              <a:t>аргументов?</a:t>
            </a:r>
          </a:p>
          <a:p>
            <a:pPr lvl="0"/>
            <a:r>
              <a:rPr lang="ru-RU" b="1" dirty="0" smtClean="0"/>
              <a:t>Задача</a:t>
            </a:r>
            <a:r>
              <a:rPr lang="ru-RU" b="1" baseline="0" dirty="0" smtClean="0"/>
              <a:t> 2</a:t>
            </a:r>
            <a:r>
              <a:rPr lang="ru-RU" baseline="0" dirty="0" smtClean="0"/>
              <a:t>. Всякая ли функция задается формулой? Как построить формулу по функции?</a:t>
            </a:r>
          </a:p>
          <a:p>
            <a:pPr lvl="0"/>
            <a:r>
              <a:rPr lang="ru-RU" b="1" dirty="0" smtClean="0"/>
              <a:t>Задача 3</a:t>
            </a:r>
            <a:r>
              <a:rPr lang="ru-RU" dirty="0" smtClean="0"/>
              <a:t>. Сколько нужно времени, чтобы проверить, что формула тождественно истинна?</a:t>
            </a:r>
          </a:p>
          <a:p>
            <a:pPr marL="0" lvl="0" indent="0">
              <a:buNone/>
            </a:pPr>
            <a:r>
              <a:rPr lang="ru-RU" b="1" dirty="0" smtClean="0"/>
              <a:t>Проблема перебора.</a:t>
            </a:r>
          </a:p>
          <a:p>
            <a:pPr marL="0" lvl="0" indent="0">
              <a:buNone/>
            </a:pPr>
            <a:r>
              <a:rPr lang="ru-RU" dirty="0" smtClean="0"/>
              <a:t>Задача о ранце: </a:t>
            </a:r>
            <a:r>
              <a:rPr lang="en-US" dirty="0" smtClean="0"/>
              <a:t>a, </a:t>
            </a:r>
            <a:r>
              <a:rPr lang="ru-RU" dirty="0" smtClean="0"/>
              <a:t>мешок</a:t>
            </a:r>
            <a:r>
              <a:rPr lang="en-US" dirty="0" smtClean="0"/>
              <a:t> b</a:t>
            </a:r>
            <a:r>
              <a:rPr lang="en-US" baseline="-25000" dirty="0" smtClean="0"/>
              <a:t>1</a:t>
            </a:r>
            <a:r>
              <a:rPr lang="en-US" dirty="0" smtClean="0"/>
              <a:t>,…</a:t>
            </a:r>
            <a:r>
              <a:rPr lang="en-US" dirty="0" err="1" smtClean="0"/>
              <a:t>b</a:t>
            </a:r>
            <a:r>
              <a:rPr lang="en-US" baseline="-25000" dirty="0" err="1" smtClean="0"/>
              <a:t>n</a:t>
            </a:r>
            <a:r>
              <a:rPr lang="ru-RU" dirty="0" smtClean="0"/>
              <a:t>, можно ли из </a:t>
            </a:r>
            <a:r>
              <a:rPr lang="en-US" dirty="0" smtClean="0"/>
              <a:t>b </a:t>
            </a:r>
            <a:r>
              <a:rPr lang="ru-RU" dirty="0" smtClean="0"/>
              <a:t>составить </a:t>
            </a:r>
            <a:r>
              <a:rPr lang="en-US" dirty="0" smtClean="0"/>
              <a:t>a.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761B76-C666-4A2E-A1A1-A7283986423E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74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Логика высказываний</a:t>
            </a:r>
          </a:p>
        </p:txBody>
      </p:sp>
      <p:sp>
        <p:nvSpPr>
          <p:cNvPr id="30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Построение </a:t>
            </a:r>
            <a:r>
              <a:rPr lang="ru-RU" b="1" dirty="0" smtClean="0"/>
              <a:t>сложных</a:t>
            </a:r>
            <a:r>
              <a:rPr lang="ru-RU" dirty="0" smtClean="0"/>
              <a:t> высказываний  из </a:t>
            </a:r>
            <a:r>
              <a:rPr lang="ru-RU" b="1" dirty="0" smtClean="0"/>
              <a:t>простых</a:t>
            </a:r>
            <a:r>
              <a:rPr lang="en-US" b="1" dirty="0" smtClean="0"/>
              <a:t> </a:t>
            </a:r>
            <a:endParaRPr lang="ru-RU" b="1" dirty="0" smtClean="0"/>
          </a:p>
          <a:p>
            <a:r>
              <a:rPr lang="ru-RU" dirty="0" smtClean="0"/>
              <a:t>Для </a:t>
            </a:r>
            <a:r>
              <a:rPr lang="ru-RU" b="1" dirty="0" smtClean="0"/>
              <a:t>простых</a:t>
            </a:r>
            <a:r>
              <a:rPr lang="ru-RU" dirty="0" smtClean="0"/>
              <a:t> – существенна только их </a:t>
            </a:r>
            <a:r>
              <a:rPr lang="ru-RU" b="1" dirty="0" smtClean="0"/>
              <a:t>истинность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 чем высказывания – не существенно 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b="1" dirty="0" smtClean="0"/>
              <a:t>не видно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Дальше – логика отношений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8701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smtClean="0"/>
              <a:t>Отношения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Множество </a:t>
            </a:r>
            <a:r>
              <a:rPr lang="en-US" sz="2800" i="1" dirty="0" smtClean="0"/>
              <a:t>D</a:t>
            </a:r>
            <a:r>
              <a:rPr lang="ru-RU" sz="28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i="1" dirty="0" smtClean="0"/>
              <a:t>n</a:t>
            </a:r>
            <a:r>
              <a:rPr lang="ru-RU" sz="2800" dirty="0" smtClean="0"/>
              <a:t>-местное отношение (</a:t>
            </a:r>
            <a:r>
              <a:rPr lang="en-US" sz="2800" i="1" dirty="0" smtClean="0"/>
              <a:t>n</a:t>
            </a:r>
            <a:r>
              <a:rPr lang="en-US" sz="2800" dirty="0" smtClean="0"/>
              <a:t>-</a:t>
            </a:r>
            <a:r>
              <a:rPr lang="ru-RU" sz="2800" dirty="0" smtClean="0"/>
              <a:t>местное свойство) на </a:t>
            </a:r>
            <a:r>
              <a:rPr lang="en-US" sz="2800" i="1" dirty="0" smtClean="0"/>
              <a:t>D</a:t>
            </a:r>
            <a:r>
              <a:rPr lang="ru-RU" sz="2800" dirty="0" smtClean="0"/>
              <a:t>  – любое подмножество в</a:t>
            </a:r>
            <a:r>
              <a:rPr lang="en-US" sz="2800" dirty="0" smtClean="0"/>
              <a:t> </a:t>
            </a:r>
            <a:r>
              <a:rPr lang="en-US" sz="2800" i="1" dirty="0" err="1" smtClean="0"/>
              <a:t>D</a:t>
            </a:r>
            <a:r>
              <a:rPr lang="en-US" sz="2800" i="1" baseline="30000" dirty="0" err="1" smtClean="0">
                <a:sym typeface="Symbol"/>
              </a:rPr>
              <a:t>n</a:t>
            </a:r>
            <a:r>
              <a:rPr lang="ru-RU" sz="280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. </a:t>
            </a:r>
            <a:r>
              <a:rPr lang="ru-RU" sz="2800" dirty="0" smtClean="0"/>
              <a:t>-местное отношение – подмножество в </a:t>
            </a:r>
            <a:r>
              <a:rPr lang="en-US" sz="2800" i="1" dirty="0" smtClean="0"/>
              <a:t>D</a:t>
            </a:r>
            <a:r>
              <a:rPr lang="en-US" sz="2800" i="1" baseline="30000" dirty="0" smtClean="0">
                <a:sym typeface="Symbol"/>
              </a:rPr>
              <a:t></a:t>
            </a:r>
            <a:r>
              <a:rPr lang="ru-RU" sz="2800" i="1" baseline="30000" dirty="0">
                <a:sym typeface="Symbol"/>
              </a:rPr>
              <a:t> </a:t>
            </a:r>
            <a:r>
              <a:rPr lang="ru-RU" sz="2800" i="1" dirty="0" smtClean="0">
                <a:sym typeface="Symbol"/>
              </a:rPr>
              <a:t> </a:t>
            </a:r>
            <a:r>
              <a:rPr lang="ru-RU" sz="2800" dirty="0" smtClean="0"/>
              <a:t>(</a:t>
            </a:r>
            <a:r>
              <a:rPr lang="ru-RU" sz="2800" dirty="0" smtClean="0">
                <a:sym typeface="Symbol"/>
              </a:rPr>
              <a:t> = </a:t>
            </a:r>
            <a:r>
              <a:rPr lang="en-US" sz="2800" dirty="0" smtClean="0">
                <a:sym typeface="Symbol"/>
              </a:rPr>
              <a:t>{</a:t>
            </a:r>
            <a:r>
              <a:rPr lang="ru-RU" sz="2800" dirty="0" smtClean="0">
                <a:sym typeface="Symbol"/>
              </a:rPr>
              <a:t>0, 1, 2,..</a:t>
            </a:r>
            <a:r>
              <a:rPr lang="en-US" sz="2800" dirty="0" smtClean="0">
                <a:sym typeface="Symbol"/>
              </a:rPr>
              <a:t>}</a:t>
            </a:r>
            <a:r>
              <a:rPr lang="ru-RU" sz="2800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Отношение </a:t>
            </a:r>
            <a:r>
              <a:rPr lang="ru-RU" sz="2800" dirty="0" smtClean="0"/>
              <a:t>– отображение из </a:t>
            </a:r>
            <a:r>
              <a:rPr lang="en-US" sz="2800" i="1" dirty="0" smtClean="0"/>
              <a:t>D</a:t>
            </a:r>
            <a:r>
              <a:rPr lang="en-US" sz="2800" i="1" baseline="30000" dirty="0" smtClean="0">
                <a:sym typeface="Symbol"/>
              </a:rPr>
              <a:t></a:t>
            </a:r>
            <a:r>
              <a:rPr lang="ru-RU" sz="2800" dirty="0" smtClean="0"/>
              <a:t> в </a:t>
            </a:r>
            <a:r>
              <a:rPr lang="en-US" sz="2800" b="1" i="1" dirty="0" smtClean="0"/>
              <a:t>B </a:t>
            </a:r>
            <a:r>
              <a:rPr lang="en-US" sz="2800" dirty="0" smtClean="0"/>
              <a:t>=</a:t>
            </a:r>
            <a:r>
              <a:rPr lang="ru-RU" sz="2800" dirty="0" smtClean="0"/>
              <a:t> </a:t>
            </a:r>
            <a:r>
              <a:rPr lang="en-US" sz="2800" dirty="0" smtClean="0"/>
              <a:t>{0,1}</a:t>
            </a:r>
            <a:r>
              <a:rPr lang="ru-RU" sz="2800" dirty="0" smtClean="0"/>
              <a:t> , высказывание об элементах </a:t>
            </a:r>
            <a:r>
              <a:rPr lang="en-US" sz="2800" dirty="0" smtClean="0"/>
              <a:t> </a:t>
            </a:r>
            <a:r>
              <a:rPr lang="en-US" sz="2800" i="1" dirty="0" smtClean="0"/>
              <a:t>D</a:t>
            </a:r>
            <a:endParaRPr lang="ru-RU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2800" b="1" dirty="0" smtClean="0"/>
              <a:t>Примеры</a:t>
            </a:r>
            <a:endParaRPr lang="ru-RU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2</a:t>
            </a:r>
            <a:r>
              <a:rPr lang="ru-RU" sz="2800" dirty="0" smtClean="0"/>
              <a:t>-местное отношение равенства – множество всех пар</a:t>
            </a:r>
            <a:r>
              <a:rPr lang="en-US" sz="2800" dirty="0" smtClean="0"/>
              <a:t> &lt;</a:t>
            </a:r>
            <a:r>
              <a:rPr lang="en-US" sz="2800" i="1" dirty="0" err="1" smtClean="0"/>
              <a:t>x,x</a:t>
            </a:r>
            <a:r>
              <a:rPr lang="en-US" sz="2800" dirty="0" smtClean="0"/>
              <a:t>&gt;</a:t>
            </a:r>
            <a:r>
              <a:rPr lang="ru-RU" sz="2800" dirty="0" smtClean="0"/>
              <a:t>, </a:t>
            </a:r>
            <a:r>
              <a:rPr lang="en-US" sz="2800" i="1" dirty="0" err="1" smtClean="0"/>
              <a:t>x</a:t>
            </a:r>
            <a:r>
              <a:rPr lang="en-US" sz="2800" i="1" dirty="0" err="1" smtClean="0">
                <a:sym typeface="Symbol"/>
              </a:rPr>
              <a:t></a:t>
            </a:r>
            <a:r>
              <a:rPr lang="en-US" sz="2800" i="1" dirty="0" err="1" smtClean="0"/>
              <a:t>D</a:t>
            </a:r>
            <a:endParaRPr lang="ru-RU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Отношения на натуральных числах: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/>
              <a:t>следования </a:t>
            </a:r>
            <a:r>
              <a:rPr lang="en-US" sz="2400" dirty="0" smtClean="0"/>
              <a:t>y= x+1</a:t>
            </a:r>
            <a:endParaRPr lang="ru-RU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порядка </a:t>
            </a:r>
            <a:r>
              <a:rPr lang="en-US" sz="2800" dirty="0" smtClean="0"/>
              <a:t>x&lt;y</a:t>
            </a:r>
            <a:endParaRPr lang="en-US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сложения </a:t>
            </a:r>
            <a:r>
              <a:rPr lang="en-US" sz="2800" dirty="0" err="1" smtClean="0"/>
              <a:t>x+y</a:t>
            </a:r>
            <a:r>
              <a:rPr lang="en-US" sz="2800" dirty="0" smtClean="0"/>
              <a:t>=z</a:t>
            </a:r>
            <a:r>
              <a:rPr lang="ru-RU" sz="2800" dirty="0" smtClean="0"/>
              <a:t> (трехместное)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540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4C25C94-ABBA-4C5C-949D-44534AD97E97}" type="slidenum">
              <a:rPr lang="ru-RU" sz="1200" smtClean="0">
                <a:latin typeface="Arial Black" pitchFamily="34" charset="0"/>
              </a:rPr>
              <a:pPr eaLnBrk="1" hangingPunct="1"/>
              <a:t>3</a:t>
            </a:fld>
            <a:endParaRPr lang="ru-RU" sz="1200" smtClean="0">
              <a:latin typeface="Arial Black" pitchFamily="34" charset="0"/>
            </a:endParaRPr>
          </a:p>
        </p:txBody>
      </p:sp>
      <p:sp>
        <p:nvSpPr>
          <p:cNvPr id="7171" name="Дата 2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C4D5B54-4EE6-40E7-9F62-0DB1EDEF7BFD}" type="datetime1">
              <a:rPr lang="ru-RU" sz="1200" smtClean="0"/>
              <a:pPr eaLnBrk="1" hangingPunct="1"/>
              <a:t>29.03.2013</a:t>
            </a:fld>
            <a:endParaRPr lang="ru-RU" sz="1200" smtClean="0"/>
          </a:p>
        </p:txBody>
      </p:sp>
      <p:sp>
        <p:nvSpPr>
          <p:cNvPr id="7172" name="Заголовок 3"/>
          <p:cNvSpPr>
            <a:spLocks noGrp="1"/>
          </p:cNvSpPr>
          <p:nvPr>
            <p:ph type="title" idx="4294967295"/>
          </p:nvPr>
        </p:nvSpPr>
        <p:spPr>
          <a:xfrm>
            <a:off x="251520" y="692696"/>
            <a:ext cx="4770043" cy="2880767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Программа Гильберта основания</a:t>
            </a:r>
            <a:br>
              <a:rPr lang="ru-RU" sz="3200" b="1" dirty="0" smtClean="0"/>
            </a:br>
            <a:r>
              <a:rPr lang="ru-RU" sz="3200" b="1" dirty="0" smtClean="0"/>
              <a:t>(и обоснования) </a:t>
            </a:r>
            <a:r>
              <a:rPr lang="ru-RU" sz="3200" b="1" dirty="0" smtClean="0"/>
              <a:t>математики</a:t>
            </a:r>
            <a:endParaRPr lang="ru-RU" dirty="0" smtClean="0"/>
          </a:p>
        </p:txBody>
      </p:sp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562" y="1125538"/>
            <a:ext cx="38100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179512" y="3284984"/>
            <a:ext cx="4968552" cy="2880320"/>
          </a:xfrm>
        </p:spPr>
        <p:txBody>
          <a:bodyPr/>
          <a:lstStyle/>
          <a:p>
            <a:pPr lvl="0"/>
            <a:r>
              <a:rPr lang="ru-RU" sz="2800" dirty="0" smtClean="0"/>
              <a:t>Курт </a:t>
            </a:r>
            <a:r>
              <a:rPr lang="ru-RU" sz="2800" dirty="0" err="1" smtClean="0"/>
              <a:t>Гёдель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(28.04.1906 – 14.01.1978)</a:t>
            </a:r>
            <a:br>
              <a:rPr lang="ru-RU" sz="2800" dirty="0" smtClean="0"/>
            </a:br>
            <a:r>
              <a:rPr lang="ru-RU" sz="2800" dirty="0" smtClean="0"/>
              <a:t>указание возможности </a:t>
            </a:r>
            <a:br>
              <a:rPr lang="ru-RU" sz="2800" dirty="0" smtClean="0"/>
            </a:br>
            <a:r>
              <a:rPr lang="ru-RU" sz="2800" dirty="0" smtClean="0"/>
              <a:t>и доказательства невозможности, </a:t>
            </a:r>
            <a:br>
              <a:rPr lang="ru-RU" sz="2800" dirty="0" smtClean="0"/>
            </a:br>
            <a:r>
              <a:rPr lang="ru-RU" sz="2800" dirty="0" smtClean="0"/>
              <a:t>начало 1930-х гг.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95288" y="14288"/>
            <a:ext cx="8229600" cy="1143000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472112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b="1" dirty="0" smtClean="0">
                <a:latin typeface="+mj-lt"/>
                <a:ea typeface="+mj-ea"/>
                <a:cs typeface="+mj-cs"/>
              </a:rPr>
              <a:t>Синтаксис 1. Начало</a:t>
            </a:r>
            <a:endParaRPr lang="ru-RU" sz="2600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Алфавит имен предметов </a:t>
            </a:r>
            <a:r>
              <a:rPr lang="en-US" sz="2800" i="1" dirty="0" smtClean="0">
                <a:latin typeface="+mj-lt"/>
                <a:ea typeface="+mj-ea"/>
                <a:cs typeface="+mj-cs"/>
              </a:rPr>
              <a:t>Ob</a:t>
            </a:r>
            <a:r>
              <a:rPr lang="en-US" sz="2800" i="1" dirty="0" smtClean="0">
                <a:latin typeface="+mj-lt"/>
                <a:ea typeface="+mj-ea"/>
                <a:cs typeface="+mj-cs"/>
              </a:rPr>
              <a:t>={a</a:t>
            </a:r>
            <a:r>
              <a:rPr lang="ru-RU" sz="2800" i="1" baseline="-25000" dirty="0" smtClean="0">
                <a:latin typeface="+mj-lt"/>
                <a:ea typeface="+mj-ea"/>
                <a:cs typeface="+mj-cs"/>
              </a:rPr>
              <a:t>1</a:t>
            </a:r>
            <a:r>
              <a:rPr lang="ru-RU" sz="2800" i="1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2800" i="1" dirty="0" smtClean="0">
                <a:latin typeface="+mj-lt"/>
                <a:ea typeface="+mj-ea"/>
                <a:cs typeface="+mj-cs"/>
              </a:rPr>
              <a:t>a</a:t>
            </a:r>
            <a:r>
              <a:rPr lang="ru-RU" sz="2800" i="1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ru-RU" sz="2800" i="1" dirty="0" smtClean="0">
                <a:latin typeface="+mj-lt"/>
                <a:ea typeface="+mj-ea"/>
                <a:cs typeface="+mj-cs"/>
              </a:rPr>
              <a:t>,… </a:t>
            </a:r>
            <a:r>
              <a:rPr lang="en-US" sz="2800" i="1" dirty="0" smtClean="0">
                <a:latin typeface="+mj-lt"/>
                <a:ea typeface="+mj-ea"/>
                <a:cs typeface="+mj-cs"/>
              </a:rPr>
              <a:t>}</a:t>
            </a:r>
            <a:endParaRPr lang="ru-RU" sz="2800" i="1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Алфавит имен отношений </a:t>
            </a:r>
            <a:r>
              <a:rPr lang="en-US" sz="2800" i="1" dirty="0" err="1" smtClean="0"/>
              <a:t>Pr</a:t>
            </a:r>
            <a:r>
              <a:rPr lang="en-US" sz="2800" i="1" dirty="0" smtClean="0"/>
              <a:t>={P</a:t>
            </a:r>
            <a:r>
              <a:rPr lang="ru-RU" sz="2800" i="1" baseline="-25000" dirty="0" smtClean="0"/>
              <a:t>1</a:t>
            </a:r>
            <a:r>
              <a:rPr lang="ru-RU" sz="2800" i="1" dirty="0" smtClean="0"/>
              <a:t>, </a:t>
            </a:r>
            <a:r>
              <a:rPr lang="en-US" sz="2800" i="1" dirty="0" smtClean="0"/>
              <a:t>P</a:t>
            </a:r>
            <a:r>
              <a:rPr lang="ru-RU" sz="2800" i="1" baseline="-25000" dirty="0" smtClean="0"/>
              <a:t>2</a:t>
            </a:r>
            <a:r>
              <a:rPr lang="ru-RU" sz="2800" i="1" dirty="0" smtClean="0"/>
              <a:t>,… </a:t>
            </a:r>
            <a:r>
              <a:rPr lang="en-US" sz="2800" i="1" dirty="0" smtClean="0"/>
              <a:t>}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smtClean="0"/>
              <a:t>каждому имени сопоставлена его арность (число аргументов</a:t>
            </a:r>
            <a:r>
              <a:rPr lang="ru-RU" sz="2800" dirty="0" smtClean="0"/>
              <a:t>)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ru-RU" sz="2800" dirty="0" smtClean="0">
                <a:solidFill>
                  <a:schemeClr val="tx1"/>
                </a:solidFill>
                <a:effectLst/>
              </a:rPr>
              <a:t>Алфавит имен функций </a:t>
            </a:r>
            <a:r>
              <a:rPr lang="en-US" sz="2800" i="1" dirty="0" err="1" smtClean="0">
                <a:solidFill>
                  <a:schemeClr val="tx1"/>
                </a:solidFill>
                <a:effectLst/>
              </a:rPr>
              <a:t>Fn</a:t>
            </a:r>
            <a:r>
              <a:rPr lang="en-US" sz="2800" i="1" dirty="0" smtClean="0">
                <a:solidFill>
                  <a:schemeClr val="tx1"/>
                </a:solidFill>
                <a:effectLst/>
              </a:rPr>
              <a:t>={f</a:t>
            </a:r>
            <a:r>
              <a:rPr lang="ru-RU" sz="2800" i="1" baseline="-25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800" i="1" dirty="0" smtClean="0">
                <a:solidFill>
                  <a:schemeClr val="tx1"/>
                </a:solidFill>
                <a:effectLst/>
              </a:rPr>
              <a:t>, </a:t>
            </a:r>
            <a:r>
              <a:rPr lang="en-US" sz="2800" i="1" dirty="0" smtClean="0">
                <a:solidFill>
                  <a:schemeClr val="tx1"/>
                </a:solidFill>
                <a:effectLst/>
              </a:rPr>
              <a:t>f</a:t>
            </a:r>
            <a:r>
              <a:rPr lang="ru-RU" sz="2800" i="1" baseline="-25000" dirty="0" smtClean="0">
                <a:solidFill>
                  <a:schemeClr val="tx1"/>
                </a:solidFill>
                <a:effectLst/>
              </a:rPr>
              <a:t>2</a:t>
            </a:r>
            <a:r>
              <a:rPr lang="ru-RU" sz="2800" i="1" dirty="0" smtClean="0">
                <a:solidFill>
                  <a:schemeClr val="tx1"/>
                </a:solidFill>
                <a:effectLst/>
              </a:rPr>
              <a:t>,… </a:t>
            </a:r>
            <a:r>
              <a:rPr lang="en-US" sz="2800" i="1" dirty="0" smtClean="0">
                <a:solidFill>
                  <a:schemeClr val="tx1"/>
                </a:solidFill>
                <a:effectLst/>
              </a:rPr>
              <a:t>}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, каждому имени сопоставлена его арность (число аргументов)</a:t>
            </a:r>
            <a:endParaRPr lang="ru-RU" sz="2800" dirty="0" smtClean="0">
              <a:effectLst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Сигнатура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</a:t>
            </a:r>
            <a:r>
              <a:rPr lang="en-US" sz="2800" dirty="0" smtClean="0">
                <a:sym typeface="Symbol"/>
              </a:rPr>
              <a:t> =</a:t>
            </a:r>
            <a:r>
              <a:rPr lang="ru-RU" sz="2800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&lt;</a:t>
            </a:r>
            <a:r>
              <a:rPr lang="en-US" sz="2800" i="1" dirty="0" smtClean="0"/>
              <a:t>Ob, </a:t>
            </a:r>
            <a:r>
              <a:rPr lang="en-US" sz="2800" i="1" dirty="0" err="1" smtClean="0"/>
              <a:t>Pr</a:t>
            </a:r>
            <a:r>
              <a:rPr lang="ru-RU" sz="2800" i="1" dirty="0" smtClean="0"/>
              <a:t>, </a:t>
            </a:r>
            <a:r>
              <a:rPr lang="en-US" sz="2800" i="1" dirty="0" err="1" smtClean="0">
                <a:solidFill>
                  <a:schemeClr val="tx1"/>
                </a:solidFill>
                <a:effectLst/>
              </a:rPr>
              <a:t>Fn</a:t>
            </a:r>
            <a:r>
              <a:rPr lang="en-US" sz="2800" dirty="0" smtClean="0">
                <a:sym typeface="Symbol"/>
              </a:rPr>
              <a:t>&gt; </a:t>
            </a:r>
            <a:endParaRPr lang="ru-RU" sz="2800" dirty="0" smtClean="0">
              <a:sym typeface="Symbol"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ym typeface="Symbol"/>
              </a:rPr>
              <a:t>Можно</a:t>
            </a:r>
            <a:r>
              <a:rPr lang="ru-RU" sz="2800" baseline="0" dirty="0" smtClean="0">
                <a:sym typeface="Symbol"/>
              </a:rPr>
              <a:t> обойтись без </a:t>
            </a:r>
            <a:r>
              <a:rPr lang="ru-RU" sz="2800" dirty="0" smtClean="0">
                <a:sym typeface="Symbol"/>
              </a:rPr>
              <a:t>имен </a:t>
            </a:r>
            <a:r>
              <a:rPr lang="ru-RU" sz="2800" dirty="0" smtClean="0">
                <a:sym typeface="Symbol"/>
              </a:rPr>
              <a:t>функций, </a:t>
            </a:r>
            <a:r>
              <a:rPr lang="ru-RU" sz="2800" dirty="0">
                <a:sym typeface="Symbol"/>
              </a:rPr>
              <a:t>сводя функции к </a:t>
            </a:r>
            <a:r>
              <a:rPr lang="ru-RU" sz="2800" dirty="0" smtClean="0">
                <a:sym typeface="Symbol"/>
              </a:rPr>
              <a:t>отношениям</a:t>
            </a:r>
            <a:r>
              <a:rPr lang="ru-RU" sz="2800" baseline="0" dirty="0" smtClean="0">
                <a:sym typeface="Symbol"/>
              </a:rPr>
              <a:t>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7120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36712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13788" cy="5329237"/>
          </a:xfrm>
        </p:spPr>
        <p:txBody>
          <a:bodyPr rtlCol="0">
            <a:normAutofit/>
          </a:bodyPr>
          <a:lstStyle/>
          <a:p>
            <a:pPr marL="0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Семантика 1. Начало</a:t>
            </a:r>
            <a:endParaRPr lang="en-US" b="1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Структура данной сигнатуры</a:t>
            </a:r>
            <a:r>
              <a:rPr lang="ru-RU" dirty="0" smtClean="0"/>
              <a:t>  – 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ru-RU" dirty="0" smtClean="0"/>
              <a:t>это набор </a:t>
            </a:r>
            <a:r>
              <a:rPr lang="en-US" dirty="0" smtClean="0"/>
              <a:t>&lt;</a:t>
            </a:r>
            <a:r>
              <a:rPr lang="en-US" i="1" dirty="0" smtClean="0"/>
              <a:t>D,</a:t>
            </a:r>
            <a:r>
              <a:rPr lang="en-US" i="1" dirty="0" smtClean="0">
                <a:sym typeface="Symbol"/>
              </a:rPr>
              <a:t> , </a:t>
            </a:r>
            <a:r>
              <a:rPr lang="ru-RU" i="1" dirty="0" err="1" smtClean="0">
                <a:sym typeface="Symbol"/>
              </a:rPr>
              <a:t>Зн</a:t>
            </a:r>
            <a:r>
              <a:rPr lang="en-US" i="1" dirty="0" smtClean="0"/>
              <a:t>&gt;</a:t>
            </a:r>
            <a:r>
              <a:rPr lang="ru-RU" dirty="0" smtClean="0"/>
              <a:t>, где  </a:t>
            </a:r>
            <a:r>
              <a:rPr lang="ru-RU" i="1" dirty="0" err="1" smtClean="0"/>
              <a:t>Зн</a:t>
            </a:r>
            <a:r>
              <a:rPr lang="ru-RU" i="1" dirty="0" smtClean="0"/>
              <a:t> </a:t>
            </a:r>
            <a:r>
              <a:rPr lang="ru-RU" dirty="0" smtClean="0"/>
              <a:t>ставит в соответствие: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</a:t>
            </a:r>
            <a:r>
              <a:rPr lang="ru-RU" dirty="0" smtClean="0"/>
              <a:t>мени предмета – элемент</a:t>
            </a:r>
            <a:r>
              <a:rPr lang="en-US" dirty="0" smtClean="0"/>
              <a:t> </a:t>
            </a:r>
            <a:r>
              <a:rPr lang="ru-RU" dirty="0" smtClean="0"/>
              <a:t>из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endParaRPr lang="ru-RU" i="1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имени отношения – отношение на </a:t>
            </a:r>
            <a:r>
              <a:rPr lang="en-US" i="1" dirty="0" smtClean="0"/>
              <a:t>D</a:t>
            </a:r>
            <a:r>
              <a:rPr lang="ru-RU" i="1" dirty="0" smtClean="0"/>
              <a:t>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(</a:t>
            </a:r>
            <a:r>
              <a:rPr lang="ru-RU" dirty="0" smtClean="0"/>
              <a:t>с нужным числом аргументов</a:t>
            </a:r>
            <a:r>
              <a:rPr lang="ru-RU" dirty="0" smtClean="0"/>
              <a:t>)</a:t>
            </a:r>
          </a:p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имени функции – функцию на </a:t>
            </a:r>
            <a:r>
              <a:rPr lang="en-US" sz="3200" i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3200" i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br>
              <a:rPr lang="ru-RU" sz="3200" i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(с нужным числом аргументов)</a:t>
            </a:r>
            <a:endParaRPr lang="ru-RU" sz="3200" dirty="0" smtClean="0">
              <a:effectLst/>
            </a:endParaRP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8917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b="1" dirty="0" smtClean="0"/>
              <a:t>Примеры структур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507288" cy="5805487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Синтаксис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Вместо 5</a:t>
            </a:r>
            <a:r>
              <a:rPr lang="en-US" sz="2800" dirty="0" smtClean="0"/>
              <a:t>&lt;7</a:t>
            </a:r>
            <a:r>
              <a:rPr lang="ru-RU" sz="2800" dirty="0" smtClean="0"/>
              <a:t> пишем </a:t>
            </a:r>
            <a:r>
              <a:rPr lang="en-US" sz="2800" dirty="0" smtClean="0"/>
              <a:t>&lt;</a:t>
            </a:r>
            <a:r>
              <a:rPr lang="ru-RU" sz="2800" dirty="0" smtClean="0"/>
              <a:t>(5,7)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Упорядоченное поле рациональных чисел: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,</a:t>
            </a:r>
            <a:r>
              <a:rPr lang="ru-RU" sz="2800" dirty="0" smtClean="0"/>
              <a:t>  </a:t>
            </a:r>
            <a:r>
              <a:rPr lang="en-US" sz="2800" dirty="0" smtClean="0"/>
              <a:t>{0, </a:t>
            </a:r>
            <a:r>
              <a:rPr lang="ru-RU" sz="2800" dirty="0" smtClean="0"/>
              <a:t>1</a:t>
            </a:r>
            <a:r>
              <a:rPr lang="en-US" sz="2800" dirty="0" smtClean="0"/>
              <a:t>},</a:t>
            </a:r>
            <a:r>
              <a:rPr lang="ru-RU" sz="2800" dirty="0" smtClean="0"/>
              <a:t>  </a:t>
            </a:r>
            <a:r>
              <a:rPr lang="en-US" sz="2800" dirty="0"/>
              <a:t>{</a:t>
            </a:r>
            <a:r>
              <a:rPr lang="ru-RU" sz="2800" dirty="0" smtClean="0"/>
              <a:t> </a:t>
            </a:r>
            <a:r>
              <a:rPr lang="en-US" sz="2800" dirty="0" smtClean="0"/>
              <a:t>+, </a:t>
            </a:r>
            <a:r>
              <a:rPr lang="ru-RU" sz="2800" dirty="0" smtClean="0"/>
              <a:t> *</a:t>
            </a:r>
            <a:r>
              <a:rPr lang="en-US" sz="2800" dirty="0" smtClean="0"/>
              <a:t>,</a:t>
            </a:r>
            <a:r>
              <a:rPr lang="ru-RU" sz="2800" dirty="0" smtClean="0"/>
              <a:t>  </a:t>
            </a:r>
            <a:r>
              <a:rPr lang="en-US" sz="2800" dirty="0" smtClean="0"/>
              <a:t>&gt;}</a:t>
            </a:r>
            <a:r>
              <a:rPr lang="ru-RU" sz="2800" dirty="0" smtClean="0"/>
              <a:t> </a:t>
            </a:r>
            <a:r>
              <a:rPr lang="ru-RU" sz="2800" b="1" dirty="0" err="1" smtClean="0"/>
              <a:t>Зн</a:t>
            </a:r>
            <a:endParaRPr lang="ru-RU" sz="2800" b="1" dirty="0" smtClean="0"/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ru-RU" sz="2800" dirty="0" smtClean="0"/>
              <a:t>Поле </a:t>
            </a:r>
            <a:r>
              <a:rPr lang="ru-RU" sz="2800" dirty="0"/>
              <a:t>действительных </a:t>
            </a:r>
            <a:r>
              <a:rPr lang="ru-RU" sz="2800" dirty="0" smtClean="0"/>
              <a:t>чисел</a:t>
            </a:r>
            <a:endParaRPr lang="ru-RU" sz="2800" i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7897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ru-RU" b="1" dirty="0" smtClean="0"/>
              <a:t>Логика </a:t>
            </a:r>
            <a:r>
              <a:rPr lang="ru-RU" b="1" dirty="0" smtClean="0"/>
              <a:t>отношений</a:t>
            </a:r>
            <a:endParaRPr lang="ru-RU" b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712522" cy="5760368"/>
          </a:xfrm>
        </p:spPr>
        <p:txBody>
          <a:bodyPr rtlCol="0">
            <a:noAutofit/>
          </a:bodyPr>
          <a:lstStyle/>
          <a:p>
            <a:pPr marL="0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Синтаксис </a:t>
            </a:r>
            <a:r>
              <a:rPr lang="ru-RU" sz="2400" b="1" dirty="0" smtClean="0"/>
              <a:t>2. Продолжение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Фиксируем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упорядоченный </a:t>
            </a:r>
            <a:r>
              <a:rPr lang="ru-RU" sz="2400" dirty="0" smtClean="0"/>
              <a:t>алфавит свободных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переменных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400" i="1" dirty="0" err="1" smtClean="0">
                <a:latin typeface="+mj-lt"/>
                <a:ea typeface="+mj-ea"/>
                <a:cs typeface="+mj-cs"/>
              </a:rPr>
              <a:t>FVar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=</a:t>
            </a:r>
            <a:r>
              <a:rPr lang="ru-RU" sz="2400" i="1" dirty="0" smtClean="0">
                <a:latin typeface="+mj-lt"/>
                <a:ea typeface="+mj-ea"/>
                <a:cs typeface="+mj-cs"/>
              </a:rPr>
              <a:t> &lt;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x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0</a:t>
            </a:r>
            <a:r>
              <a:rPr lang="ru-RU" sz="2400" i="1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x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1</a:t>
            </a:r>
            <a:r>
              <a:rPr lang="ru-RU" sz="2400" i="1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x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ru-RU" sz="2400" i="1" dirty="0" smtClean="0">
                <a:latin typeface="+mj-lt"/>
                <a:ea typeface="+mj-ea"/>
                <a:cs typeface="+mj-cs"/>
              </a:rPr>
              <a:t>,… 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&gt;</a:t>
            </a:r>
            <a:endParaRPr lang="ru-RU" sz="2400" i="1" dirty="0" smtClean="0"/>
          </a:p>
          <a:p>
            <a:pPr marL="0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+mj-lt"/>
                <a:ea typeface="+mj-ea"/>
                <a:cs typeface="+mj-cs"/>
              </a:rPr>
              <a:t>Термы:</a:t>
            </a:r>
            <a:endParaRPr lang="ru-RU" sz="2400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Имя предмета - терм</a:t>
            </a:r>
            <a:endParaRPr lang="ru-RU" sz="2400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Свободная переменная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– терм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Функциональное имя, примененное</a:t>
            </a:r>
            <a:r>
              <a:rPr lang="ru-RU" sz="2400" baseline="0" dirty="0" smtClean="0">
                <a:latin typeface="+mj-lt"/>
                <a:ea typeface="+mj-ea"/>
                <a:cs typeface="+mj-cs"/>
              </a:rPr>
              <a:t> к термам - терм</a:t>
            </a:r>
            <a:endParaRPr lang="ru-RU" sz="2400" dirty="0" smtClean="0"/>
          </a:p>
          <a:p>
            <a:pPr marL="0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+mj-lt"/>
                <a:ea typeface="+mj-ea"/>
                <a:cs typeface="+mj-cs"/>
              </a:rPr>
              <a:t>Атомные формулы</a:t>
            </a:r>
            <a:endParaRPr lang="ru-RU" sz="2400" b="1" dirty="0" smtClean="0"/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latin typeface="+mj-lt"/>
                <a:ea typeface="+mj-ea"/>
                <a:cs typeface="+mj-cs"/>
              </a:rPr>
              <a:t>Если </a:t>
            </a:r>
            <a:r>
              <a:rPr lang="en-US" sz="2400" i="1" dirty="0" smtClean="0"/>
              <a:t>P </a:t>
            </a:r>
            <a:r>
              <a:rPr lang="ru-RU" sz="2400" dirty="0" smtClean="0"/>
              <a:t>- имя </a:t>
            </a:r>
            <a:r>
              <a:rPr lang="en-US" sz="2400" i="1" dirty="0" smtClean="0"/>
              <a:t>n</a:t>
            </a:r>
            <a:r>
              <a:rPr lang="ru-RU" sz="2400" dirty="0" smtClean="0"/>
              <a:t>-местного отношения </a:t>
            </a:r>
            <a:r>
              <a:rPr lang="ru-RU" sz="2400" dirty="0" smtClean="0"/>
              <a:t>и </a:t>
            </a:r>
            <a:r>
              <a:rPr lang="ru-RU" sz="2400" i="1" dirty="0" smtClean="0"/>
              <a:t> </a:t>
            </a:r>
            <a:r>
              <a:rPr lang="en-US" sz="2400" i="1" dirty="0" smtClean="0"/>
              <a:t>t</a:t>
            </a:r>
            <a:r>
              <a:rPr lang="ru-RU" sz="2400" i="1" baseline="-25000" dirty="0" smtClean="0"/>
              <a:t>1</a:t>
            </a:r>
            <a:r>
              <a:rPr lang="ru-RU" sz="2400" i="1" dirty="0" smtClean="0"/>
              <a:t>,…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n-1</a:t>
            </a:r>
            <a:r>
              <a:rPr lang="ru-RU" sz="2400" dirty="0" smtClean="0"/>
              <a:t>- термы, то </a:t>
            </a:r>
            <a:r>
              <a:rPr lang="en-US" sz="2400" i="1" dirty="0" smtClean="0"/>
              <a:t>P </a:t>
            </a:r>
            <a:r>
              <a:rPr lang="ru-RU" sz="2400" i="1" dirty="0" smtClean="0"/>
              <a:t>(</a:t>
            </a:r>
            <a:r>
              <a:rPr lang="en-US" sz="2400" i="1" dirty="0" smtClean="0"/>
              <a:t>t</a:t>
            </a:r>
            <a:r>
              <a:rPr lang="ru-RU" sz="2400" i="1" baseline="-25000" dirty="0" smtClean="0"/>
              <a:t>1</a:t>
            </a:r>
            <a:r>
              <a:rPr lang="ru-RU" sz="2400" i="1" dirty="0" smtClean="0"/>
              <a:t>,…</a:t>
            </a:r>
            <a:r>
              <a:rPr lang="en-US" sz="2400" i="1" dirty="0" err="1" smtClean="0"/>
              <a:t>t</a:t>
            </a:r>
            <a:r>
              <a:rPr lang="en-US" sz="2400" i="1" baseline="-25000" dirty="0" err="1" smtClean="0"/>
              <a:t>n</a:t>
            </a:r>
            <a:r>
              <a:rPr lang="ru-RU" sz="2400" dirty="0" smtClean="0"/>
              <a:t>) – атомная </a:t>
            </a:r>
            <a:r>
              <a:rPr lang="ru-RU" sz="2400" dirty="0" smtClean="0"/>
              <a:t>формула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Если</a:t>
            </a:r>
            <a:r>
              <a:rPr lang="ru-RU" sz="2400" dirty="0" smtClean="0"/>
              <a:t> </a:t>
            </a:r>
            <a:r>
              <a:rPr lang="en-US" sz="2400" i="1" dirty="0"/>
              <a:t>t</a:t>
            </a:r>
            <a:r>
              <a:rPr lang="ru-RU" sz="2400" i="1" baseline="-25000" dirty="0"/>
              <a:t>0</a:t>
            </a:r>
            <a:r>
              <a:rPr lang="ru-RU" sz="2400" i="1" dirty="0"/>
              <a:t>, </a:t>
            </a:r>
            <a:r>
              <a:rPr lang="en-US" sz="2400" i="1" dirty="0"/>
              <a:t>t</a:t>
            </a:r>
            <a:r>
              <a:rPr lang="ru-RU" sz="2400" i="1" baseline="-25000" dirty="0" smtClean="0"/>
              <a:t>1</a:t>
            </a:r>
            <a:r>
              <a:rPr lang="ru-RU" sz="2400" dirty="0" smtClean="0"/>
              <a:t>- </a:t>
            </a:r>
            <a:r>
              <a:rPr lang="ru-RU" sz="2400" dirty="0"/>
              <a:t>термы, то </a:t>
            </a:r>
            <a:r>
              <a:rPr lang="en-US" sz="2400" i="1" dirty="0" smtClean="0"/>
              <a:t>t</a:t>
            </a:r>
            <a:r>
              <a:rPr lang="ru-RU" sz="2400" i="1" baseline="-25000" dirty="0" smtClean="0"/>
              <a:t>0</a:t>
            </a:r>
            <a:r>
              <a:rPr lang="ru-RU" sz="2400" i="1" dirty="0" smtClean="0"/>
              <a:t> </a:t>
            </a:r>
            <a:r>
              <a:rPr lang="ru-RU" sz="2400" i="1" dirty="0"/>
              <a:t>=</a:t>
            </a:r>
            <a:r>
              <a:rPr lang="en-US" sz="2400" i="1" dirty="0"/>
              <a:t> </a:t>
            </a:r>
            <a:r>
              <a:rPr lang="ru-RU" sz="2400" i="1" dirty="0" smtClean="0"/>
              <a:t> </a:t>
            </a:r>
            <a:r>
              <a:rPr lang="en-US" sz="2400" i="1" dirty="0"/>
              <a:t>t</a:t>
            </a:r>
            <a:r>
              <a:rPr lang="ru-RU" sz="2400" i="1" baseline="-25000" dirty="0" smtClean="0"/>
              <a:t>1</a:t>
            </a:r>
            <a:r>
              <a:rPr lang="ru-RU" sz="2400" i="1" dirty="0" smtClean="0"/>
              <a:t> </a:t>
            </a:r>
            <a:r>
              <a:rPr lang="ru-RU" sz="2400" dirty="0"/>
              <a:t>– атомная формула</a:t>
            </a:r>
          </a:p>
          <a:p>
            <a:pPr marL="400050" lvl="1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+mj-lt"/>
                <a:ea typeface="+mj-ea"/>
                <a:cs typeface="+mj-cs"/>
              </a:rPr>
              <a:t>Пример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:</a:t>
            </a:r>
            <a:r>
              <a:rPr lang="ru-RU" sz="2400" dirty="0"/>
              <a:t> 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P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 (a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1</a:t>
            </a:r>
            <a:r>
              <a:rPr lang="ru-RU" sz="2400" i="1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x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, x</a:t>
            </a:r>
            <a:r>
              <a:rPr lang="ru-RU" sz="2400" i="1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en-US" sz="2400" i="1" dirty="0" smtClean="0">
                <a:latin typeface="+mj-lt"/>
                <a:ea typeface="+mj-ea"/>
                <a:cs typeface="+mj-cs"/>
              </a:rPr>
              <a:t>) 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– </a:t>
            </a:r>
            <a:r>
              <a:rPr lang="ru-RU" sz="2400" dirty="0" smtClean="0">
                <a:latin typeface="+mj-lt"/>
                <a:ea typeface="+mj-ea"/>
                <a:cs typeface="+mj-cs"/>
              </a:rPr>
              <a:t>атомная формула</a:t>
            </a:r>
          </a:p>
        </p:txBody>
      </p:sp>
    </p:spTree>
    <p:extLst>
      <p:ext uri="{BB962C8B-B14F-4D97-AF65-F5344CB8AC3E}">
        <p14:creationId xmlns:p14="http://schemas.microsoft.com/office/powerpoint/2010/main" val="379519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95536" y="33504"/>
            <a:ext cx="8229600" cy="1163248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35" y="1030802"/>
            <a:ext cx="9144000" cy="5833393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/>
              <a:t>Семантика 2. Продолжение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Пусть задана структура: </a:t>
            </a:r>
            <a:r>
              <a:rPr lang="en-US" sz="2800" dirty="0" smtClean="0"/>
              <a:t>&lt;</a:t>
            </a:r>
            <a:r>
              <a:rPr lang="en-US" sz="2800" i="1" dirty="0" smtClean="0"/>
              <a:t>D, </a:t>
            </a:r>
            <a:r>
              <a:rPr lang="en-US" sz="2800" i="1" dirty="0" smtClean="0">
                <a:sym typeface="Symbol"/>
              </a:rPr>
              <a:t></a:t>
            </a:r>
            <a:r>
              <a:rPr lang="en-US" sz="2800" i="1" dirty="0" smtClean="0"/>
              <a:t>, </a:t>
            </a:r>
            <a:r>
              <a:rPr lang="ru-RU" sz="2800" i="1" dirty="0" err="1" smtClean="0"/>
              <a:t>Зн</a:t>
            </a:r>
            <a:r>
              <a:rPr lang="en-US" sz="2800" i="1" dirty="0" smtClean="0"/>
              <a:t>&gt;</a:t>
            </a:r>
            <a:r>
              <a:rPr lang="ru-RU" sz="2800" i="1" dirty="0" smtClean="0"/>
              <a:t> </a:t>
            </a:r>
            <a:r>
              <a:rPr lang="ru-RU" sz="2800" dirty="0" smtClean="0"/>
              <a:t>и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sz="2800" i="1" dirty="0" smtClean="0"/>
              <a:t>интерпретация</a:t>
            </a:r>
            <a:r>
              <a:rPr lang="ru-RU" sz="2800" dirty="0" smtClean="0"/>
              <a:t> </a:t>
            </a:r>
            <a:r>
              <a:rPr lang="ru-RU" sz="2800" i="1" dirty="0" smtClean="0">
                <a:sym typeface="Symbol"/>
              </a:rPr>
              <a:t> </a:t>
            </a:r>
            <a:r>
              <a:rPr lang="ru-RU" sz="2800" i="1" dirty="0">
                <a:sym typeface="Symbol"/>
              </a:rPr>
              <a:t>=</a:t>
            </a:r>
            <a:r>
              <a:rPr lang="ru-RU" sz="2800" i="1" baseline="-25000" dirty="0">
                <a:sym typeface="Symbol"/>
              </a:rPr>
              <a:t> </a:t>
            </a:r>
            <a:r>
              <a:rPr lang="ru-RU" sz="2800" i="1" dirty="0" smtClean="0">
                <a:sym typeface="Symbol"/>
              </a:rPr>
              <a:t></a:t>
            </a:r>
            <a:r>
              <a:rPr lang="ru-RU" sz="2800" i="1" baseline="-25000" dirty="0"/>
              <a:t>1</a:t>
            </a:r>
            <a:r>
              <a:rPr lang="ru-RU" sz="2800" i="1" dirty="0"/>
              <a:t>, </a:t>
            </a:r>
            <a:r>
              <a:rPr lang="ru-RU" sz="2800" i="1" dirty="0">
                <a:sym typeface="Symbol"/>
              </a:rPr>
              <a:t></a:t>
            </a:r>
            <a:r>
              <a:rPr lang="ru-RU" sz="2800" i="1" baseline="-25000" dirty="0"/>
              <a:t>2</a:t>
            </a:r>
            <a:r>
              <a:rPr lang="ru-RU" sz="2800" i="1" dirty="0"/>
              <a:t>,... из </a:t>
            </a:r>
            <a:r>
              <a:rPr lang="en-US" sz="2800" i="1" dirty="0"/>
              <a:t>D</a:t>
            </a:r>
            <a:r>
              <a:rPr lang="en-US" sz="2800" i="1" baseline="30000" dirty="0">
                <a:sym typeface="Symbol"/>
              </a:rPr>
              <a:t></a:t>
            </a:r>
            <a:r>
              <a:rPr lang="ru-RU" sz="2800" i="1" dirty="0"/>
              <a:t> </a:t>
            </a:r>
            <a:endParaRPr lang="ru-RU" sz="2800" i="1" dirty="0" smtClean="0"/>
          </a:p>
          <a:p>
            <a:pPr marL="57150" lvl="0" indent="0" fontAlgn="auto">
              <a:spcAft>
                <a:spcPts val="0"/>
              </a:spcAft>
              <a:buNone/>
              <a:defRPr/>
            </a:pPr>
            <a:r>
              <a:rPr lang="ru-RU" sz="2800" i="0" dirty="0" smtClean="0"/>
              <a:t>Интерпретация задает значения свободных переменных</a:t>
            </a:r>
          </a:p>
          <a:p>
            <a:pPr marL="57150" lvl="0" indent="0" fontAlgn="auto">
              <a:spcAft>
                <a:spcPts val="0"/>
              </a:spcAft>
              <a:buNone/>
              <a:defRPr/>
            </a:pPr>
            <a:r>
              <a:rPr lang="ru-RU" sz="2800" b="1" i="0" dirty="0" smtClean="0"/>
              <a:t>Задача </a:t>
            </a:r>
            <a:r>
              <a:rPr lang="ru-RU" sz="2800" i="0" dirty="0" smtClean="0"/>
              <a:t>Придумать определение значения</a:t>
            </a:r>
            <a:r>
              <a:rPr lang="ru-RU" sz="2800" i="0" baseline="0" dirty="0" smtClean="0"/>
              <a:t> терма и атомной формулы.</a:t>
            </a:r>
            <a:endParaRPr lang="ru-RU" i="1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ru-RU" i="1" dirty="0" err="1" smtClean="0"/>
              <a:t>Зн</a:t>
            </a:r>
            <a:r>
              <a:rPr lang="ru-RU" i="1" dirty="0" smtClean="0"/>
              <a:t> </a:t>
            </a:r>
            <a:r>
              <a:rPr lang="ru-RU" dirty="0" smtClean="0"/>
              <a:t>атомной формулы – это отображение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r>
              <a:rPr lang="en-US" i="1" baseline="30000" dirty="0" smtClean="0">
                <a:sym typeface="Symbol"/>
              </a:rPr>
              <a:t></a:t>
            </a:r>
            <a:r>
              <a:rPr lang="en-US" i="1" baseline="30000" dirty="0" smtClean="0"/>
              <a:t> </a:t>
            </a:r>
            <a:r>
              <a:rPr lang="ru-RU" i="1" dirty="0" smtClean="0"/>
              <a:t> </a:t>
            </a:r>
            <a:r>
              <a:rPr lang="ru-RU" i="1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b="1" dirty="0" smtClean="0"/>
              <a:t>B</a:t>
            </a:r>
            <a:r>
              <a:rPr lang="ru-RU" dirty="0" smtClean="0"/>
              <a:t>, то есть - </a:t>
            </a:r>
            <a:r>
              <a:rPr lang="ru-RU" dirty="0">
                <a:sym typeface="Symbol"/>
              </a:rPr>
              <a:t></a:t>
            </a:r>
            <a:r>
              <a:rPr lang="ru-RU" dirty="0" smtClean="0"/>
              <a:t>-местное отношение, </a:t>
            </a:r>
            <a:endParaRPr lang="ru-RU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r>
              <a:rPr lang="ru-RU" dirty="0" smtClean="0"/>
              <a:t>если номера всех переменных формулы </a:t>
            </a:r>
            <a:r>
              <a:rPr lang="ru-RU" dirty="0" smtClean="0"/>
              <a:t>не больше </a:t>
            </a:r>
            <a:r>
              <a:rPr lang="en-US" dirty="0" smtClean="0"/>
              <a:t>n</a:t>
            </a:r>
            <a:r>
              <a:rPr lang="ru-RU" dirty="0" smtClean="0"/>
              <a:t>, </a:t>
            </a:r>
            <a:r>
              <a:rPr lang="ru-RU" dirty="0" smtClean="0"/>
              <a:t>то она задает </a:t>
            </a:r>
            <a:r>
              <a:rPr lang="en-US" dirty="0" smtClean="0"/>
              <a:t>n-</a:t>
            </a:r>
            <a:r>
              <a:rPr lang="ru-RU" dirty="0" smtClean="0"/>
              <a:t>местное отношение</a:t>
            </a:r>
          </a:p>
        </p:txBody>
      </p:sp>
    </p:spTree>
    <p:extLst>
      <p:ext uri="{BB962C8B-B14F-4D97-AF65-F5344CB8AC3E}">
        <p14:creationId xmlns:p14="http://schemas.microsoft.com/office/powerpoint/2010/main" val="323269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07504" y="1124744"/>
            <a:ext cx="9217024" cy="5733256"/>
          </a:xfrm>
          <a:blipFill rotWithShape="1">
            <a:blip r:embed="rId2"/>
            <a:stretch>
              <a:fillRect l="-1257" t="-1596" b="-1809"/>
            </a:stretch>
          </a:blipFill>
        </p:spPr>
        <p:txBody>
          <a:bodyPr/>
          <a:lstStyle/>
          <a:p>
            <a:endParaRPr lang="ru-RU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996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83481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9289032" cy="6093296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Синтаксис 3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/>
              <a:t>Еще </a:t>
            </a:r>
            <a:r>
              <a:rPr lang="ru-RU" dirty="0" smtClean="0"/>
              <a:t>один </a:t>
            </a:r>
            <a:r>
              <a:rPr lang="ru-RU" i="1" dirty="0" smtClean="0"/>
              <a:t>алфавит – связанных </a:t>
            </a:r>
            <a:r>
              <a:rPr lang="ru-RU" i="1" dirty="0"/>
              <a:t>переменных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i="1" dirty="0" err="1" smtClean="0">
                <a:sym typeface="Symbol"/>
              </a:rPr>
              <a:t>B</a:t>
            </a:r>
            <a:r>
              <a:rPr lang="en-US" i="1" dirty="0" err="1" smtClean="0"/>
              <a:t>var</a:t>
            </a:r>
            <a:r>
              <a:rPr lang="ru-RU" i="1" dirty="0" smtClean="0"/>
              <a:t> </a:t>
            </a:r>
            <a:r>
              <a:rPr lang="ru-RU" i="1" dirty="0" smtClean="0"/>
              <a:t>, </a:t>
            </a:r>
            <a:r>
              <a:rPr lang="ru-RU" dirty="0" smtClean="0"/>
              <a:t>тоже термы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Формула</a:t>
            </a:r>
            <a:r>
              <a:rPr lang="ru-RU" dirty="0" smtClean="0"/>
              <a:t> (заданной сигнатуры), индуктивное определение: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Атомные формулы – формулы.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</a:t>
            </a:r>
            <a:r>
              <a:rPr lang="ru-RU" dirty="0" smtClean="0">
                <a:sym typeface="Symbol"/>
              </a:rPr>
              <a:t></a:t>
            </a:r>
            <a:r>
              <a:rPr lang="ru-RU" dirty="0" smtClean="0"/>
              <a:t>, </a:t>
            </a:r>
            <a:r>
              <a:rPr lang="ru-RU" dirty="0" smtClean="0">
                <a:sym typeface="Symbol"/>
              </a:rPr>
              <a:t></a:t>
            </a:r>
            <a:r>
              <a:rPr lang="ru-RU" dirty="0" smtClean="0"/>
              <a:t> - формулы, </a:t>
            </a:r>
            <a:r>
              <a:rPr lang="ru-RU" dirty="0" smtClean="0">
                <a:sym typeface="Symbol"/>
              </a:rPr>
              <a:t></a:t>
            </a:r>
            <a:r>
              <a:rPr lang="ru-RU" dirty="0" smtClean="0"/>
              <a:t>,</a:t>
            </a:r>
            <a:r>
              <a:rPr lang="ru-RU" dirty="0" smtClean="0">
                <a:sym typeface="Symbol"/>
              </a:rPr>
              <a:t></a:t>
            </a:r>
            <a:r>
              <a:rPr lang="ru-RU" dirty="0" smtClean="0"/>
              <a:t>, </a:t>
            </a:r>
          </a:p>
          <a:p>
            <a:pPr marL="400050" lvl="1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то (</a:t>
            </a:r>
            <a:r>
              <a:rPr lang="ru-RU" dirty="0" smtClean="0">
                <a:sym typeface="Symbol"/>
              </a:rPr>
              <a:t></a:t>
            </a:r>
            <a:r>
              <a:rPr lang="ru-RU" dirty="0" smtClean="0"/>
              <a:t>), (</a:t>
            </a:r>
            <a:r>
              <a:rPr lang="ru-RU" dirty="0" smtClean="0">
                <a:sym typeface="Symbol"/>
              </a:rPr>
              <a:t></a:t>
            </a:r>
            <a:r>
              <a:rPr lang="ru-RU" dirty="0" smtClean="0"/>
              <a:t>) – формулы. </a:t>
            </a:r>
          </a:p>
          <a:p>
            <a:pPr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</a:t>
            </a:r>
            <a:r>
              <a:rPr lang="ru-RU" dirty="0" smtClean="0">
                <a:sym typeface="Symbol"/>
              </a:rPr>
              <a:t></a:t>
            </a:r>
            <a:r>
              <a:rPr lang="ru-RU" dirty="0" smtClean="0"/>
              <a:t> - формула, </a:t>
            </a:r>
          </a:p>
          <a:p>
            <a:pPr marL="400050" lvl="1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>
                <a:sym typeface="Symbol"/>
              </a:rPr>
              <a:t>x</a:t>
            </a:r>
            <a:r>
              <a:rPr lang="ru-RU" dirty="0" smtClean="0">
                <a:sym typeface="Symbol"/>
              </a:rPr>
              <a:t> – свободная переменная (</a:t>
            </a:r>
            <a:r>
              <a:rPr lang="en-US" i="1" dirty="0" smtClean="0">
                <a:sym typeface="Symbol"/>
              </a:rPr>
              <a:t>x</a:t>
            </a:r>
            <a:r>
              <a:rPr lang="ru-RU" dirty="0" smtClean="0">
                <a:sym typeface="Symbol"/>
              </a:rPr>
              <a:t></a:t>
            </a:r>
            <a:r>
              <a:rPr lang="en-US" i="1" dirty="0" err="1" smtClean="0"/>
              <a:t>FVar</a:t>
            </a:r>
            <a:r>
              <a:rPr lang="en-US" dirty="0" smtClean="0"/>
              <a:t>)</a:t>
            </a:r>
            <a:r>
              <a:rPr lang="ru-RU" dirty="0" smtClean="0"/>
              <a:t>, </a:t>
            </a:r>
          </a:p>
          <a:p>
            <a:pPr marL="400050" lvl="1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u</a:t>
            </a:r>
            <a:r>
              <a:rPr lang="en-US" dirty="0" smtClean="0"/>
              <a:t> – </a:t>
            </a:r>
            <a:r>
              <a:rPr lang="ru-RU" dirty="0" smtClean="0"/>
              <a:t>связанная переменная </a:t>
            </a:r>
            <a:r>
              <a:rPr lang="ru-RU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u</a:t>
            </a:r>
            <a:r>
              <a:rPr lang="ru-RU" dirty="0" smtClean="0">
                <a:sym typeface="Symbol"/>
              </a:rPr>
              <a:t></a:t>
            </a:r>
            <a:r>
              <a:rPr lang="en-US" i="1" dirty="0" err="1" smtClean="0">
                <a:sym typeface="Symbol"/>
              </a:rPr>
              <a:t>B</a:t>
            </a:r>
            <a:r>
              <a:rPr lang="en-US" i="1" dirty="0" err="1" smtClean="0"/>
              <a:t>Var</a:t>
            </a:r>
            <a:r>
              <a:rPr lang="en-US" dirty="0" smtClean="0"/>
              <a:t>)</a:t>
            </a:r>
            <a:r>
              <a:rPr lang="ru-RU" dirty="0" smtClean="0"/>
              <a:t>, не входящая в </a:t>
            </a:r>
            <a:r>
              <a:rPr lang="ru-RU" dirty="0" smtClean="0">
                <a:sym typeface="Symbol"/>
              </a:rPr>
              <a:t>,</a:t>
            </a:r>
            <a:r>
              <a:rPr lang="ru-RU" dirty="0" smtClean="0"/>
              <a:t>  </a:t>
            </a:r>
          </a:p>
          <a:p>
            <a:pPr marL="400050" lvl="1" indent="0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100" dirty="0" smtClean="0"/>
              <a:t>то (</a:t>
            </a:r>
            <a:r>
              <a:rPr lang="ru-RU" sz="3100" b="1" dirty="0" smtClean="0">
                <a:sym typeface="Symbol"/>
              </a:rPr>
              <a:t></a:t>
            </a:r>
            <a:r>
              <a:rPr lang="en-US" sz="3100" i="1" dirty="0" smtClean="0"/>
              <a:t>u </a:t>
            </a:r>
            <a:r>
              <a:rPr lang="ru-RU" sz="3100" dirty="0" smtClean="0">
                <a:sym typeface="Symbol"/>
              </a:rPr>
              <a:t></a:t>
            </a:r>
            <a:r>
              <a:rPr lang="ru-RU" sz="3100" dirty="0" smtClean="0"/>
              <a:t>[</a:t>
            </a:r>
            <a:r>
              <a:rPr lang="en-US" sz="3100" i="1" dirty="0" smtClean="0"/>
              <a:t>x</a:t>
            </a:r>
            <a:r>
              <a:rPr lang="ru-RU" sz="3100" i="1" dirty="0" smtClean="0"/>
              <a:t>/</a:t>
            </a:r>
            <a:r>
              <a:rPr lang="en-US" sz="3100" i="1" dirty="0" smtClean="0"/>
              <a:t>u</a:t>
            </a:r>
            <a:r>
              <a:rPr lang="ru-RU" sz="3100" dirty="0" smtClean="0"/>
              <a:t>] ), (</a:t>
            </a:r>
            <a:r>
              <a:rPr lang="ru-RU" sz="3100" b="1" dirty="0" smtClean="0">
                <a:sym typeface="Symbol"/>
              </a:rPr>
              <a:t></a:t>
            </a:r>
            <a:r>
              <a:rPr lang="en-US" sz="3100" i="1" dirty="0" smtClean="0"/>
              <a:t>u </a:t>
            </a:r>
            <a:r>
              <a:rPr lang="ru-RU" sz="3100" dirty="0" smtClean="0">
                <a:sym typeface="Symbol"/>
              </a:rPr>
              <a:t></a:t>
            </a:r>
            <a:r>
              <a:rPr lang="ru-RU" sz="3100" dirty="0" smtClean="0"/>
              <a:t>[</a:t>
            </a:r>
            <a:r>
              <a:rPr lang="en-US" sz="3100" i="1" dirty="0" smtClean="0"/>
              <a:t>x</a:t>
            </a:r>
            <a:r>
              <a:rPr lang="ru-RU" sz="3100" i="1" dirty="0" smtClean="0"/>
              <a:t>/</a:t>
            </a:r>
            <a:r>
              <a:rPr lang="en-US" sz="3100" i="1" dirty="0" smtClean="0"/>
              <a:t>u</a:t>
            </a:r>
            <a:r>
              <a:rPr lang="ru-RU" sz="3100" dirty="0" smtClean="0"/>
              <a:t>] ), – формулы (в эти формулы </a:t>
            </a:r>
            <a:r>
              <a:rPr lang="en-US" sz="3100" i="1" dirty="0" smtClean="0"/>
              <a:t>x</a:t>
            </a:r>
            <a:r>
              <a:rPr lang="en-US" sz="3100" dirty="0" smtClean="0"/>
              <a:t> </a:t>
            </a:r>
            <a:r>
              <a:rPr lang="ru-RU" sz="3100" dirty="0" smtClean="0"/>
              <a:t> – не входит). </a:t>
            </a:r>
            <a:r>
              <a:rPr lang="ru-RU" sz="3100" b="1" dirty="0" smtClean="0">
                <a:sym typeface="Symbol"/>
              </a:rPr>
              <a:t> - для всех, </a:t>
            </a:r>
            <a:r>
              <a:rPr lang="ru-RU" sz="3100" b="1" dirty="0" smtClean="0">
                <a:sym typeface="Symbol"/>
              </a:rPr>
              <a:t/>
            </a:r>
            <a:br>
              <a:rPr lang="ru-RU" sz="3100" b="1" dirty="0" smtClean="0">
                <a:sym typeface="Symbol"/>
              </a:rPr>
            </a:br>
            <a:r>
              <a:rPr lang="ru-RU" sz="3100" b="1" dirty="0" smtClean="0">
                <a:sym typeface="Symbol"/>
              </a:rPr>
              <a:t> </a:t>
            </a:r>
            <a:r>
              <a:rPr lang="ru-RU" sz="3100" b="1" dirty="0" smtClean="0">
                <a:sym typeface="Symbol"/>
              </a:rPr>
              <a:t>- существует </a:t>
            </a:r>
            <a:endParaRPr lang="ru-RU" sz="3100" dirty="0" smtClean="0"/>
          </a:p>
        </p:txBody>
      </p:sp>
    </p:spTree>
    <p:extLst>
      <p:ext uri="{BB962C8B-B14F-4D97-AF65-F5344CB8AC3E}">
        <p14:creationId xmlns:p14="http://schemas.microsoft.com/office/powerpoint/2010/main" val="210518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8313" y="332656"/>
            <a:ext cx="8229600" cy="720080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7" y="1916832"/>
            <a:ext cx="8964613" cy="604941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sz="3000" dirty="0" smtClean="0"/>
              <a:t>Пусть задана структура: </a:t>
            </a:r>
            <a:r>
              <a:rPr lang="en-US" sz="3000" dirty="0" smtClean="0"/>
              <a:t>&lt;</a:t>
            </a:r>
            <a:r>
              <a:rPr lang="en-US" sz="3000" i="1" dirty="0" smtClean="0"/>
              <a:t>D, </a:t>
            </a:r>
            <a:r>
              <a:rPr lang="en-US" sz="3000" i="1" dirty="0" smtClean="0">
                <a:sym typeface="Symbol" pitchFamily="18" charset="2"/>
              </a:rPr>
              <a:t></a:t>
            </a:r>
            <a:r>
              <a:rPr lang="en-US" sz="3000" i="1" dirty="0" smtClean="0"/>
              <a:t>, </a:t>
            </a:r>
            <a:r>
              <a:rPr lang="ru-RU" sz="3000" i="1" dirty="0" err="1" smtClean="0"/>
              <a:t>Зн</a:t>
            </a:r>
            <a:r>
              <a:rPr lang="en-US" sz="3000" i="1" dirty="0" smtClean="0"/>
              <a:t>&gt;</a:t>
            </a:r>
            <a:r>
              <a:rPr lang="ru-RU" sz="3000" i="1" dirty="0" smtClean="0"/>
              <a:t> </a:t>
            </a:r>
            <a:br>
              <a:rPr lang="ru-RU" sz="3000" i="1" dirty="0" smtClean="0"/>
            </a:br>
            <a:r>
              <a:rPr lang="ru-RU" sz="3000" dirty="0" smtClean="0"/>
              <a:t>и</a:t>
            </a:r>
            <a:r>
              <a:rPr lang="ru-RU" sz="3000" i="1" dirty="0" smtClean="0"/>
              <a:t> </a:t>
            </a:r>
            <a:r>
              <a:rPr lang="ru-RU" sz="3000" dirty="0" smtClean="0"/>
              <a:t>интерпретация</a:t>
            </a:r>
            <a:r>
              <a:rPr lang="ru-RU" sz="3000" i="1" dirty="0" smtClean="0"/>
              <a:t> </a:t>
            </a:r>
            <a:r>
              <a:rPr lang="ru-RU" sz="3000" i="1" dirty="0" smtClean="0">
                <a:sym typeface="Symbol" pitchFamily="18" charset="2"/>
              </a:rPr>
              <a:t></a:t>
            </a:r>
            <a:r>
              <a:rPr lang="ru-RU" sz="3000" i="1" dirty="0" smtClean="0"/>
              <a:t> =</a:t>
            </a:r>
            <a:r>
              <a:rPr lang="ru-RU" sz="3000" i="1" baseline="-25000" dirty="0" smtClean="0"/>
              <a:t> </a:t>
            </a:r>
            <a:r>
              <a:rPr lang="ru-RU" sz="3000" i="1" dirty="0" smtClean="0">
                <a:sym typeface="Symbol" pitchFamily="18" charset="2"/>
              </a:rPr>
              <a:t></a:t>
            </a:r>
            <a:r>
              <a:rPr lang="ru-RU" sz="3000" i="1" baseline="-25000" dirty="0" smtClean="0"/>
              <a:t>1</a:t>
            </a:r>
            <a:r>
              <a:rPr lang="ru-RU" sz="3000" i="1" dirty="0" smtClean="0"/>
              <a:t>, </a:t>
            </a:r>
            <a:r>
              <a:rPr lang="ru-RU" sz="3000" i="1" dirty="0" smtClean="0">
                <a:sym typeface="Symbol" pitchFamily="18" charset="2"/>
              </a:rPr>
              <a:t></a:t>
            </a:r>
            <a:r>
              <a:rPr lang="ru-RU" sz="3000" i="1" baseline="-25000" dirty="0" smtClean="0"/>
              <a:t>2</a:t>
            </a:r>
            <a:r>
              <a:rPr lang="ru-RU" sz="3000" i="1" dirty="0" smtClean="0"/>
              <a:t>,… из </a:t>
            </a:r>
            <a:r>
              <a:rPr lang="en-US" sz="3000" i="1" dirty="0" smtClean="0"/>
              <a:t>D</a:t>
            </a:r>
            <a:r>
              <a:rPr lang="en-US" sz="3000" i="1" baseline="30000" dirty="0" smtClean="0">
                <a:sym typeface="Symbol" pitchFamily="18" charset="2"/>
              </a:rPr>
              <a:t></a:t>
            </a:r>
            <a:r>
              <a:rPr lang="ru-RU" sz="3000" dirty="0" smtClean="0">
                <a:sym typeface="Symbol" pitchFamily="18" charset="2"/>
              </a:rPr>
              <a:t> </a:t>
            </a:r>
            <a:endParaRPr lang="ru-RU" sz="3000" dirty="0" smtClean="0"/>
          </a:p>
          <a:p>
            <a:pPr marL="0" indent="0">
              <a:buNone/>
            </a:pPr>
            <a:r>
              <a:rPr lang="ru-RU" sz="3000" i="1" dirty="0" err="1" smtClean="0"/>
              <a:t>Зн</a:t>
            </a:r>
            <a:r>
              <a:rPr lang="ru-RU" sz="3000" i="1" dirty="0" smtClean="0"/>
              <a:t> </a:t>
            </a:r>
            <a:r>
              <a:rPr lang="ru-RU" sz="3000" dirty="0" smtClean="0"/>
              <a:t>формулы </a:t>
            </a:r>
            <a:r>
              <a:rPr lang="ru-RU" sz="3000" dirty="0" smtClean="0">
                <a:sym typeface="Symbol" pitchFamily="18" charset="2"/>
              </a:rPr>
              <a:t></a:t>
            </a:r>
            <a:r>
              <a:rPr lang="ru-RU" sz="3000" dirty="0">
                <a:sym typeface="Symbol" pitchFamily="18" charset="2"/>
              </a:rPr>
              <a:t> </a:t>
            </a:r>
            <a:r>
              <a:rPr lang="ru-RU" sz="3000" dirty="0" smtClean="0">
                <a:sym typeface="Symbol"/>
              </a:rPr>
              <a:t> </a:t>
            </a:r>
            <a:r>
              <a:rPr lang="en-US" sz="3000" b="1" i="1" dirty="0" smtClean="0">
                <a:sym typeface="Symbol"/>
              </a:rPr>
              <a:t>B </a:t>
            </a:r>
            <a:r>
              <a:rPr lang="ru-RU" sz="3000" dirty="0" smtClean="0">
                <a:sym typeface="Symbol" pitchFamily="18" charset="2"/>
              </a:rPr>
              <a:t>определяется </a:t>
            </a:r>
            <a:r>
              <a:rPr lang="ru-RU" sz="3000" dirty="0" smtClean="0">
                <a:sym typeface="Symbol" pitchFamily="18" charset="2"/>
              </a:rPr>
              <a:t>индуктивно…</a:t>
            </a:r>
            <a:endParaRPr lang="en-US" sz="3000" dirty="0" smtClean="0">
              <a:sym typeface="Symbol" pitchFamily="18" charset="2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ru-RU" sz="3200" b="1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Задача. Построить</a:t>
            </a:r>
            <a:r>
              <a:rPr lang="ru-RU" sz="3200" b="1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семантику</a:t>
            </a:r>
            <a:endParaRPr lang="ru-RU" sz="2800" dirty="0" smtClean="0">
              <a:effectLst/>
            </a:endParaRPr>
          </a:p>
          <a:p>
            <a:pPr marL="0" indent="0">
              <a:buNone/>
            </a:pPr>
            <a:endParaRPr lang="ru-RU" sz="3000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628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ru-RU" b="1" dirty="0" smtClean="0"/>
              <a:t>Логика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413"/>
            <a:ext cx="9036050" cy="54737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Задана структура</a:t>
            </a:r>
            <a:r>
              <a:rPr lang="ru-RU" baseline="0" dirty="0" smtClean="0"/>
              <a:t> </a:t>
            </a:r>
            <a:r>
              <a:rPr lang="en-US" i="1" dirty="0" smtClean="0"/>
              <a:t>M=</a:t>
            </a:r>
            <a:r>
              <a:rPr lang="en-US" dirty="0" smtClean="0"/>
              <a:t>&lt;</a:t>
            </a:r>
            <a:r>
              <a:rPr lang="en-US" i="1" dirty="0" smtClean="0"/>
              <a:t>D, </a:t>
            </a:r>
            <a:r>
              <a:rPr lang="en-US" i="1" dirty="0" smtClean="0">
                <a:sym typeface="Symbol"/>
              </a:rPr>
              <a:t></a:t>
            </a:r>
            <a:r>
              <a:rPr lang="en-US" i="1" dirty="0" smtClean="0"/>
              <a:t>, </a:t>
            </a:r>
            <a:r>
              <a:rPr lang="ru-RU" i="1" dirty="0" err="1" smtClean="0"/>
              <a:t>Зн</a:t>
            </a:r>
            <a:r>
              <a:rPr lang="en-US" i="1" dirty="0" smtClean="0"/>
              <a:t>&gt;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Значение формулы зависит только от значений ее (свободных) переменных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smtClean="0"/>
              <a:t>от соответствующих членов последовательности </a:t>
            </a:r>
            <a:r>
              <a:rPr lang="ru-RU" dirty="0" smtClean="0">
                <a:sym typeface="Symbol"/>
              </a:rPr>
              <a:t></a:t>
            </a:r>
            <a:r>
              <a:rPr lang="ru-RU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все свободные переменные </a:t>
            </a:r>
            <a:r>
              <a:rPr lang="ru-RU" dirty="0" smtClean="0">
                <a:sym typeface="Symbol"/>
              </a:rPr>
              <a:t> имеют номера </a:t>
            </a:r>
            <a:r>
              <a:rPr lang="en-US" dirty="0" smtClean="0">
                <a:sym typeface="Symbol"/>
              </a:rPr>
              <a:t>&lt; n</a:t>
            </a:r>
            <a:r>
              <a:rPr lang="ru-RU" dirty="0" smtClean="0">
                <a:sym typeface="Symbol"/>
              </a:rPr>
              <a:t>, то </a:t>
            </a:r>
            <a:r>
              <a:rPr lang="en-US" dirty="0" smtClean="0">
                <a:sym typeface="Symbol"/>
              </a:rPr>
              <a:t> </a:t>
            </a:r>
            <a:r>
              <a:rPr lang="ru-RU" dirty="0" smtClean="0">
                <a:sym typeface="Symbol"/>
              </a:rPr>
              <a:t> </a:t>
            </a:r>
            <a:r>
              <a:rPr lang="ru-RU" i="1" dirty="0" smtClean="0">
                <a:sym typeface="Symbol"/>
              </a:rPr>
              <a:t>выражает</a:t>
            </a:r>
            <a:r>
              <a:rPr lang="ru-RU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n-</a:t>
            </a:r>
            <a:r>
              <a:rPr lang="ru-RU" dirty="0" smtClean="0">
                <a:sym typeface="Symbol"/>
              </a:rPr>
              <a:t>местное отношение на  </a:t>
            </a:r>
            <a:r>
              <a:rPr lang="en-US" i="1" dirty="0" smtClean="0"/>
              <a:t>D</a:t>
            </a:r>
            <a:r>
              <a:rPr lang="ru-RU" i="1" dirty="0" smtClean="0"/>
              <a:t>.</a:t>
            </a:r>
            <a:r>
              <a:rPr lang="ru-RU" i="1" baseline="0" dirty="0" smtClean="0"/>
              <a:t> </a:t>
            </a:r>
            <a:r>
              <a:rPr lang="ru-RU" i="0" baseline="0" dirty="0" smtClean="0"/>
              <a:t>Это отношение</a:t>
            </a:r>
            <a:r>
              <a:rPr lang="ru-RU" i="0" dirty="0" smtClean="0"/>
              <a:t> </a:t>
            </a:r>
            <a:r>
              <a:rPr lang="ru-RU" i="1" dirty="0" smtClean="0"/>
              <a:t>определимо (</a:t>
            </a:r>
            <a:r>
              <a:rPr lang="ru-RU" dirty="0" smtClean="0"/>
              <a:t>или </a:t>
            </a:r>
            <a:r>
              <a:rPr lang="ru-RU" i="1" dirty="0" smtClean="0"/>
              <a:t>выразимо) в </a:t>
            </a:r>
            <a:r>
              <a:rPr lang="en-US" i="1" dirty="0" smtClean="0"/>
              <a:t>M</a:t>
            </a:r>
            <a:r>
              <a:rPr lang="ru-RU" i="1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6228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Истинность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Формула без свободных переменных</a:t>
            </a:r>
            <a:r>
              <a:rPr lang="ru-RU" baseline="0" dirty="0" smtClean="0"/>
              <a:t> истинна или ложна</a:t>
            </a:r>
          </a:p>
          <a:p>
            <a:r>
              <a:rPr lang="ru-RU" baseline="0" dirty="0" smtClean="0"/>
              <a:t>Общезначимые формулы – истинные в любой структуре данной сигнатуры</a:t>
            </a:r>
          </a:p>
          <a:p>
            <a:r>
              <a:rPr lang="ru-RU" baseline="0" dirty="0" smtClean="0"/>
              <a:t>Мно</a:t>
            </a:r>
            <a:r>
              <a:rPr lang="ru-RU" dirty="0" smtClean="0"/>
              <a:t>ж</a:t>
            </a:r>
            <a:r>
              <a:rPr lang="ru-RU" baseline="0" dirty="0" smtClean="0"/>
              <a:t>ество </a:t>
            </a:r>
            <a:r>
              <a:rPr lang="ru-RU" baseline="0" dirty="0" err="1" smtClean="0"/>
              <a:t>общезаначимых</a:t>
            </a:r>
            <a:r>
              <a:rPr lang="ru-RU" baseline="0" dirty="0" smtClean="0"/>
              <a:t> формул – </a:t>
            </a:r>
            <a:r>
              <a:rPr lang="ru-RU" baseline="0" dirty="0" err="1" smtClean="0"/>
              <a:t>породимо</a:t>
            </a:r>
            <a:r>
              <a:rPr lang="ru-RU" baseline="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761B76-C666-4A2E-A1A1-A7283986423E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BB5AB0DB-DCE8-43EE-A7B4-A239B0F3ABEF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6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79512" y="1196752"/>
            <a:ext cx="8507288" cy="4670648"/>
          </a:xfrm>
        </p:spPr>
        <p:txBody>
          <a:bodyPr/>
          <a:lstStyle/>
          <a:p>
            <a:pPr marL="0" indent="0">
              <a:buNone/>
            </a:pPr>
            <a:r>
              <a:rPr lang="ru-RU" sz="2400" b="1" u="none" dirty="0" smtClean="0"/>
              <a:t>Цепочки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400" u="sng" dirty="0" smtClean="0">
                <a:effectLst/>
                <a:ea typeface="Times New Roman"/>
              </a:rPr>
              <a:t>Цепочка</a:t>
            </a:r>
            <a:r>
              <a:rPr lang="ru-RU" sz="2400" dirty="0" smtClean="0">
                <a:effectLst/>
                <a:ea typeface="Times New Roman"/>
              </a:rPr>
              <a:t> = конечная последовательность, она может быть и пустой – Λ (длина – 0). Обозначения: </a:t>
            </a:r>
            <a:r>
              <a:rPr lang="en-US" sz="2400" dirty="0" smtClean="0">
                <a:effectLst/>
                <a:ea typeface="Times New Roman"/>
              </a:rPr>
              <a:t>&lt;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ru-RU" sz="2400" baseline="-25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,…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baseline="-25000" dirty="0" smtClean="0">
                <a:solidFill>
                  <a:schemeClr val="tx1"/>
                </a:solidFill>
                <a:effectLst/>
              </a:rPr>
              <a:t>n </a:t>
            </a:r>
            <a:r>
              <a:rPr lang="en-US" sz="2400" dirty="0" smtClean="0">
                <a:effectLst/>
                <a:ea typeface="Times New Roman"/>
              </a:rPr>
              <a:t>&gt;</a:t>
            </a:r>
            <a:r>
              <a:rPr lang="ru-RU" sz="2400" dirty="0" smtClean="0">
                <a:effectLst/>
                <a:ea typeface="Times New Roman"/>
              </a:rPr>
              <a:t>,</a:t>
            </a:r>
            <a:r>
              <a:rPr lang="en-US" sz="2400" dirty="0" smtClean="0">
                <a:effectLst/>
                <a:ea typeface="Times New Roman"/>
              </a:rPr>
              <a:t> </a:t>
            </a:r>
            <a:r>
              <a:rPr lang="ru-RU" sz="2400" dirty="0" smtClean="0">
                <a:effectLst/>
                <a:ea typeface="Times New Roman"/>
              </a:rPr>
              <a:t>или</a:t>
            </a:r>
            <a:r>
              <a:rPr lang="ru-RU" sz="2400" baseline="0" dirty="0" smtClean="0">
                <a:effectLst/>
                <a:ea typeface="Times New Roman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ru-RU" sz="2400" baseline="-25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,…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baseline="-25000" dirty="0" smtClean="0">
                <a:solidFill>
                  <a:schemeClr val="tx1"/>
                </a:solidFill>
                <a:effectLst/>
              </a:rPr>
              <a:t>n</a:t>
            </a:r>
            <a:endParaRPr lang="ru-RU" sz="2400" baseline="0" dirty="0" smtClean="0"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400" u="sng" dirty="0" smtClean="0"/>
              <a:t>Алфавит</a:t>
            </a:r>
            <a:r>
              <a:rPr lang="ru-RU" sz="2400" dirty="0" smtClean="0"/>
              <a:t> = конечное множество символов. </a:t>
            </a:r>
            <a:r>
              <a:rPr lang="en-US" sz="2400" dirty="0" smtClean="0"/>
              <a:t>B = {0</a:t>
            </a:r>
            <a:r>
              <a:rPr lang="en-US" sz="2400" baseline="0" dirty="0" smtClean="0"/>
              <a:t> </a:t>
            </a:r>
            <a:r>
              <a:rPr lang="en-US" sz="2400" dirty="0" smtClean="0"/>
              <a:t>1}</a:t>
            </a:r>
            <a:endParaRPr lang="ru-RU" sz="2400" u="sng" dirty="0" smtClean="0">
              <a:effectLst/>
              <a:latin typeface="Calibri"/>
              <a:ea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400" u="sng" dirty="0" smtClean="0">
                <a:effectLst/>
                <a:ea typeface="Times New Roman"/>
              </a:rPr>
              <a:t>Слово</a:t>
            </a:r>
            <a:r>
              <a:rPr lang="ru-RU" sz="2400" dirty="0" smtClean="0">
                <a:effectLst/>
                <a:ea typeface="Times New Roman"/>
              </a:rPr>
              <a:t> (в алфавите) – конечная последовательность символов (частный случай цепочки). Длина слова – число элементов цепочки.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Слова записываем </a:t>
            </a:r>
            <a:r>
              <a:rPr lang="ru-RU" sz="2400" baseline="0" dirty="0" smtClean="0">
                <a:effectLst/>
                <a:ea typeface="Times New Roman"/>
              </a:rPr>
              <a:t>без запятых: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ru-RU" sz="2400" baseline="-25000" dirty="0" smtClean="0">
                <a:solidFill>
                  <a:schemeClr val="tx1"/>
                </a:solidFill>
                <a:effectLst/>
              </a:rPr>
              <a:t>1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… 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a</a:t>
            </a:r>
            <a:r>
              <a:rPr lang="en-US" sz="2400" baseline="-25000" dirty="0" smtClean="0">
                <a:solidFill>
                  <a:schemeClr val="tx1"/>
                </a:solidFill>
                <a:effectLst/>
              </a:rPr>
              <a:t>n </a:t>
            </a:r>
            <a:r>
              <a:rPr lang="ru-RU" sz="2400" dirty="0" smtClean="0">
                <a:effectLst/>
                <a:ea typeface="Times New Roman"/>
              </a:rPr>
              <a:t>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400" dirty="0" smtClean="0">
                <a:effectLst/>
                <a:ea typeface="Times New Roman"/>
              </a:rPr>
              <a:t>Ансамбль</a:t>
            </a:r>
            <a:r>
              <a:rPr lang="ru-RU" sz="2400" baseline="0" dirty="0" smtClean="0">
                <a:effectLst/>
                <a:ea typeface="Times New Roman"/>
              </a:rPr>
              <a:t> над </a:t>
            </a:r>
            <a:r>
              <a:rPr lang="en-US" sz="2400" baseline="0" dirty="0" smtClean="0">
                <a:effectLst/>
                <a:ea typeface="Times New Roman"/>
              </a:rPr>
              <a:t>S </a:t>
            </a:r>
            <a:r>
              <a:rPr lang="ru-RU" sz="2400" baseline="0" dirty="0" smtClean="0">
                <a:effectLst/>
                <a:ea typeface="Times New Roman"/>
              </a:rPr>
              <a:t>– множество всех слов в алфавите</a:t>
            </a:r>
            <a:r>
              <a:rPr lang="en-US" sz="2400" baseline="0" dirty="0" smtClean="0">
                <a:effectLst/>
                <a:ea typeface="Times New Roman"/>
              </a:rPr>
              <a:t> S</a:t>
            </a:r>
            <a:endParaRPr lang="ru-RU" sz="2400" dirty="0" smtClean="0">
              <a:effectLst/>
              <a:ea typeface="Times New Roman"/>
            </a:endParaRPr>
          </a:p>
          <a:p>
            <a:pPr lvl="0"/>
            <a:r>
              <a:rPr lang="ru-RU" sz="2400" dirty="0" smtClean="0">
                <a:ea typeface="Times New Roman"/>
              </a:rPr>
              <a:t>Слово </a:t>
            </a:r>
            <a:r>
              <a:rPr lang="en-US" sz="2400" dirty="0" smtClean="0">
                <a:ea typeface="Times New Roman"/>
              </a:rPr>
              <a:t>v</a:t>
            </a:r>
            <a:r>
              <a:rPr lang="ru-RU" sz="2400" dirty="0" smtClean="0">
                <a:ea typeface="Times New Roman"/>
              </a:rPr>
              <a:t> </a:t>
            </a:r>
            <a:r>
              <a:rPr lang="ru-RU" sz="2400" u="sng" dirty="0" smtClean="0">
                <a:ea typeface="Times New Roman"/>
              </a:rPr>
              <a:t>входит</a:t>
            </a:r>
            <a:r>
              <a:rPr lang="ru-RU" sz="2400" dirty="0" smtClean="0">
                <a:ea typeface="Times New Roman"/>
              </a:rPr>
              <a:t> в</a:t>
            </a:r>
            <a:r>
              <a:rPr lang="en-US" sz="2400" dirty="0" smtClean="0">
                <a:ea typeface="Times New Roman"/>
              </a:rPr>
              <a:t> w</a:t>
            </a:r>
            <a:r>
              <a:rPr lang="ru-RU" sz="2400" dirty="0" smtClean="0">
                <a:ea typeface="Times New Roman"/>
              </a:rPr>
              <a:t> , если</a:t>
            </a:r>
            <a:r>
              <a:rPr lang="en-US" sz="2400" dirty="0" smtClean="0">
                <a:ea typeface="Times New Roman"/>
              </a:rPr>
              <a:t> w = </a:t>
            </a:r>
            <a:r>
              <a:rPr lang="en-US" sz="2400" dirty="0" err="1" smtClean="0">
                <a:ea typeface="Times New Roman"/>
              </a:rPr>
              <a:t>uvs</a:t>
            </a:r>
            <a:r>
              <a:rPr lang="ru-RU" sz="2400" dirty="0" smtClean="0">
                <a:ea typeface="Times New Roman"/>
              </a:rPr>
              <a:t> для некоторых</a:t>
            </a:r>
            <a:r>
              <a:rPr lang="en-US" sz="2400" dirty="0" smtClean="0">
                <a:ea typeface="Times New Roman"/>
              </a:rPr>
              <a:t> </a:t>
            </a:r>
            <a:r>
              <a:rPr lang="en-US" sz="2400" dirty="0" err="1" smtClean="0">
                <a:ea typeface="Times New Roman"/>
              </a:rPr>
              <a:t>u,s</a:t>
            </a:r>
            <a:r>
              <a:rPr lang="ru-RU" sz="2400" dirty="0" smtClean="0">
                <a:ea typeface="Times New Roman"/>
              </a:rPr>
              <a:t>. Вхождение</a:t>
            </a:r>
            <a:r>
              <a:rPr lang="en-US" sz="2400" dirty="0" smtClean="0">
                <a:ea typeface="Times New Roman"/>
              </a:rPr>
              <a:t> v</a:t>
            </a:r>
            <a:r>
              <a:rPr lang="ru-RU" sz="2400" dirty="0" smtClean="0">
                <a:ea typeface="Times New Roman"/>
              </a:rPr>
              <a:t> в</a:t>
            </a:r>
            <a:r>
              <a:rPr lang="en-US" sz="2400" dirty="0" smtClean="0">
                <a:ea typeface="Times New Roman"/>
              </a:rPr>
              <a:t> w</a:t>
            </a:r>
            <a:r>
              <a:rPr lang="ru-RU" sz="2400" dirty="0" smtClean="0">
                <a:ea typeface="Times New Roman"/>
              </a:rPr>
              <a:t> это слово вида</a:t>
            </a:r>
            <a:r>
              <a:rPr lang="en-US" sz="2400" dirty="0" smtClean="0">
                <a:ea typeface="Times New Roman"/>
              </a:rPr>
              <a:t> u*v*s</a:t>
            </a:r>
            <a:r>
              <a:rPr lang="ru-RU" sz="2400" dirty="0" smtClean="0">
                <a:ea typeface="Times New Roman"/>
              </a:rPr>
              <a:t>, где</a:t>
            </a:r>
            <a:r>
              <a:rPr lang="en-US" sz="2400" dirty="0" smtClean="0">
                <a:ea typeface="Times New Roman"/>
              </a:rPr>
              <a:t> </a:t>
            </a:r>
            <a:r>
              <a:rPr lang="en-US" sz="2400" dirty="0" err="1" smtClean="0">
                <a:ea typeface="Times New Roman"/>
              </a:rPr>
              <a:t>uvs</a:t>
            </a:r>
            <a:r>
              <a:rPr lang="en-US" sz="2400" dirty="0" smtClean="0">
                <a:ea typeface="Times New Roman"/>
              </a:rPr>
              <a:t>= w.</a:t>
            </a:r>
            <a:r>
              <a:rPr lang="ru-RU" sz="2400" dirty="0" smtClean="0">
                <a:ea typeface="Times New Roman"/>
              </a:rPr>
              <a:t> </a:t>
            </a:r>
          </a:p>
          <a:p>
            <a:pPr lvl="0"/>
            <a:r>
              <a:rPr lang="ru-RU" sz="2400" dirty="0" smtClean="0">
                <a:ea typeface="Times New Roman"/>
              </a:rPr>
              <a:t>первое вхождение и т. д.</a:t>
            </a:r>
            <a:endParaRPr lang="ru-RU" sz="2400" dirty="0" smtClean="0">
              <a:effectLst/>
              <a:ea typeface="Times New Roman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r>
              <a:rPr lang="ru-RU" sz="3600" b="1" dirty="0" smtClean="0"/>
              <a:t>Основные</a:t>
            </a:r>
            <a:r>
              <a:rPr lang="ru-RU" sz="3600" b="1" baseline="0" dirty="0" smtClean="0"/>
              <a:t> понятия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974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043608" y="404664"/>
            <a:ext cx="8229600" cy="504056"/>
          </a:xfrm>
        </p:spPr>
        <p:txBody>
          <a:bodyPr/>
          <a:lstStyle/>
          <a:p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323528" y="692696"/>
            <a:ext cx="8229600" cy="3886200"/>
          </a:xfrm>
        </p:spPr>
        <p:txBody>
          <a:bodyPr/>
          <a:lstStyle/>
          <a:p>
            <a:pPr lvl="0" eaLnBrk="1" hangingPunct="1"/>
            <a:r>
              <a:rPr lang="ru-RU" sz="4800" b="1" dirty="0" smtClean="0"/>
              <a:t>Утверждение, которое </a:t>
            </a:r>
            <a:br>
              <a:rPr lang="ru-RU" sz="4800" b="1" dirty="0" smtClean="0"/>
            </a:br>
            <a:r>
              <a:rPr lang="ru-RU" sz="4800" b="1" dirty="0" smtClean="0"/>
              <a:t>вы сейчас видите на экране, –</a:t>
            </a:r>
          </a:p>
          <a:p>
            <a:pPr marL="0" indent="0" algn="ctr" eaLnBrk="1" hangingPunct="1">
              <a:buFont typeface="Arial" pitchFamily="34" charset="0"/>
              <a:buNone/>
            </a:pPr>
            <a:r>
              <a:rPr lang="ru-RU" sz="6600" b="1" i="1" dirty="0" smtClean="0"/>
              <a:t>ложно</a:t>
            </a:r>
            <a:r>
              <a:rPr lang="ru-RU" sz="6600" i="1" dirty="0" smtClean="0"/>
              <a:t>.</a:t>
            </a:r>
          </a:p>
          <a:p>
            <a:pPr lvl="0" eaLnBrk="1" hangingPunct="1"/>
            <a:r>
              <a:rPr lang="ru-RU" b="1" dirty="0" smtClean="0"/>
              <a:t>Теорема </a:t>
            </a:r>
            <a:r>
              <a:rPr lang="ru-RU" b="1" dirty="0" err="1" smtClean="0"/>
              <a:t>Гёделя</a:t>
            </a:r>
            <a:r>
              <a:rPr lang="ru-RU" b="1" dirty="0" smtClean="0"/>
              <a:t>. Формализация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sz="3600" dirty="0" smtClean="0"/>
              <a:t>Утверждение в формальном языке, говорящее о собственной истинности (ложности)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966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E3F2E-4883-4717-9E1A-DAEB58E65755}" type="slidenum">
              <a:rPr lang="ru-RU"/>
              <a:pPr>
                <a:defRPr/>
              </a:pPr>
              <a:t>41</a:t>
            </a:fld>
            <a:endParaRPr lang="ru-RU"/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569325" cy="619125"/>
          </a:xfrm>
        </p:spPr>
        <p:txBody>
          <a:bodyPr/>
          <a:lstStyle/>
          <a:p>
            <a:pPr eaLnBrk="1" hangingPunct="1"/>
            <a:r>
              <a:rPr lang="ru-RU" b="1" dirty="0" smtClean="0"/>
              <a:t>Структура </a:t>
            </a:r>
            <a:r>
              <a:rPr lang="en-US" b="1" i="1" dirty="0" smtClean="0"/>
              <a:t>M</a:t>
            </a:r>
            <a:endParaRPr lang="ru-RU" b="1" i="1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793" y="1700808"/>
            <a:ext cx="8631237" cy="58324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ru-RU" sz="2800" b="1" dirty="0" smtClean="0"/>
              <a:t>Ансамбль слов.</a:t>
            </a:r>
            <a:r>
              <a:rPr lang="ru-RU" sz="2800" b="1" baseline="0" dirty="0" smtClean="0"/>
              <a:t> </a:t>
            </a:r>
            <a:r>
              <a:rPr lang="ru-RU" sz="2800" b="1" dirty="0" smtClean="0"/>
              <a:t>Кодирование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ru-RU" sz="2800" b="1" dirty="0" smtClean="0"/>
              <a:t>Определение:</a:t>
            </a:r>
            <a:endParaRPr lang="ru-RU" sz="2800" b="1" dirty="0" smtClean="0"/>
          </a:p>
          <a:p>
            <a:pPr marL="0" indent="0" eaLnBrk="1" hangingPunct="1">
              <a:spcBef>
                <a:spcPct val="0"/>
              </a:spcBef>
            </a:pPr>
            <a:r>
              <a:rPr lang="ru-RU" sz="2800" b="1" dirty="0" smtClean="0"/>
              <a:t>А </a:t>
            </a:r>
            <a:r>
              <a:rPr lang="ru-RU" sz="2800" b="1" dirty="0" smtClean="0"/>
              <a:t>есть код слова </a:t>
            </a:r>
            <a:r>
              <a:rPr lang="en-US" sz="2800" b="1" dirty="0" smtClean="0"/>
              <a:t>T</a:t>
            </a:r>
            <a:r>
              <a:rPr lang="ru-RU" sz="2800" b="1" dirty="0" smtClean="0"/>
              <a:t>, </a:t>
            </a:r>
            <a:endParaRPr lang="ru-RU" sz="2800" b="1" dirty="0" smtClean="0"/>
          </a:p>
          <a:p>
            <a:pPr marL="0" indent="0" eaLnBrk="1" hangingPunct="1">
              <a:spcBef>
                <a:spcPct val="0"/>
              </a:spcBef>
            </a:pPr>
            <a:r>
              <a:rPr lang="en-US" sz="2800" b="1" dirty="0" smtClean="0"/>
              <a:t>U</a:t>
            </a:r>
            <a:r>
              <a:rPr lang="ru-RU" sz="2800" b="1" dirty="0" smtClean="0"/>
              <a:t> </a:t>
            </a:r>
            <a:r>
              <a:rPr lang="ru-RU" sz="2800" b="1" dirty="0" smtClean="0"/>
              <a:t>получается подстановкой Б вместо свободной переменной </a:t>
            </a:r>
            <a:r>
              <a:rPr lang="ru-RU" sz="2800" b="1" i="1" dirty="0" smtClean="0"/>
              <a:t>х</a:t>
            </a:r>
            <a:r>
              <a:rPr lang="en-US" sz="2800" b="1" i="1" dirty="0" smtClean="0"/>
              <a:t> </a:t>
            </a:r>
            <a:r>
              <a:rPr lang="ru-RU" sz="2800" b="1" dirty="0" smtClean="0"/>
              <a:t>в </a:t>
            </a:r>
            <a:r>
              <a:rPr lang="en-US" sz="2800" b="1" dirty="0" smtClean="0"/>
              <a:t>T</a:t>
            </a:r>
            <a:r>
              <a:rPr lang="ru-RU" sz="2800" b="1" dirty="0" smtClean="0"/>
              <a:t>.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800" b="1" dirty="0" err="1" smtClean="0"/>
              <a:t>Подст</a:t>
            </a:r>
            <a:r>
              <a:rPr lang="ru-RU" sz="2800" b="1" dirty="0" smtClean="0"/>
              <a:t> </a:t>
            </a:r>
            <a:r>
              <a:rPr lang="ru-RU" sz="2800" b="1" dirty="0" smtClean="0"/>
              <a:t>(А, Б) </a:t>
            </a:r>
            <a:r>
              <a:rPr lang="ru-RU" sz="2800" b="1" dirty="0" smtClean="0"/>
              <a:t> - это код </a:t>
            </a:r>
            <a:r>
              <a:rPr lang="ru-RU" sz="2800" b="1" dirty="0" smtClean="0"/>
              <a:t>слова </a:t>
            </a:r>
            <a:r>
              <a:rPr lang="en-US" sz="2800" b="1" dirty="0" smtClean="0"/>
              <a:t>U</a:t>
            </a:r>
            <a:r>
              <a:rPr lang="ru-RU" sz="2800" b="1" dirty="0" smtClean="0"/>
              <a:t>. </a:t>
            </a:r>
            <a:endParaRPr lang="ru-RU" sz="2800" b="1" dirty="0" smtClean="0"/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2800" b="1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800" b="1" dirty="0"/>
              <a:t>Ф</a:t>
            </a:r>
            <a:r>
              <a:rPr lang="ru-RU" sz="2800" b="1" dirty="0" smtClean="0"/>
              <a:t>ункция </a:t>
            </a:r>
            <a:r>
              <a:rPr lang="ru-RU" sz="2800" b="1" dirty="0" smtClean="0"/>
              <a:t>подстановки </a:t>
            </a:r>
            <a:r>
              <a:rPr lang="ru-RU" sz="2800" b="1" dirty="0" err="1" smtClean="0"/>
              <a:t>Подст</a:t>
            </a:r>
            <a:r>
              <a:rPr lang="ru-RU" sz="2800" b="1" dirty="0" smtClean="0"/>
              <a:t> выразима в </a:t>
            </a:r>
            <a:r>
              <a:rPr lang="ru-RU" sz="2800" b="1" i="1" dirty="0" smtClean="0"/>
              <a:t>М</a:t>
            </a:r>
            <a:r>
              <a:rPr lang="ru-RU" sz="2800" b="1" dirty="0" smtClean="0"/>
              <a:t>. </a:t>
            </a:r>
            <a:endParaRPr lang="ru-RU" sz="2800" b="1" dirty="0" smtClean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sz="2800" b="1" i="1" dirty="0" smtClean="0"/>
              <a:t>M</a:t>
            </a:r>
            <a:r>
              <a:rPr lang="en-US" sz="2800" b="1" dirty="0" smtClean="0"/>
              <a:t> </a:t>
            </a:r>
            <a:r>
              <a:rPr lang="ru-RU" sz="2800" b="1" dirty="0" smtClean="0"/>
              <a:t>может быть, например, арифметикой.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87911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8358D-7253-46B1-9E1D-68082065EDAC}" type="slidenum">
              <a:rPr lang="ru-RU"/>
              <a:pPr>
                <a:defRPr/>
              </a:pPr>
              <a:t>42</a:t>
            </a:fld>
            <a:endParaRPr lang="ru-RU"/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576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dirty="0" err="1" smtClean="0"/>
              <a:t>Гёделева</a:t>
            </a:r>
            <a:r>
              <a:rPr lang="ru-RU" b="1" dirty="0" smtClean="0"/>
              <a:t> диагональ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663" cy="56880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800" b="1" dirty="0" smtClean="0"/>
              <a:t>Ф – формула с одной свободной переменной </a:t>
            </a:r>
            <a:r>
              <a:rPr lang="en-US" sz="2800" b="1" i="1" dirty="0" smtClean="0"/>
              <a:t>x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800" b="1" dirty="0" smtClean="0"/>
              <a:t>Г = </a:t>
            </a:r>
            <a:r>
              <a:rPr lang="ru-RU" sz="2800" b="1" dirty="0" smtClean="0">
                <a:sym typeface="Symbol" pitchFamily="18" charset="2"/>
              </a:rPr>
              <a:t> Ф 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Подст</a:t>
            </a:r>
            <a:r>
              <a:rPr lang="ru-RU" sz="2800" b="1" dirty="0" smtClean="0"/>
              <a:t>(</a:t>
            </a:r>
            <a:r>
              <a:rPr lang="en-US" sz="2800" b="1" i="1" dirty="0" err="1" smtClean="0"/>
              <a:t>x,x</a:t>
            </a:r>
            <a:r>
              <a:rPr lang="ru-RU" sz="2800" b="1" dirty="0" smtClean="0"/>
              <a:t>))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800" b="1" dirty="0" smtClean="0"/>
              <a:t>Г (код Г) = </a:t>
            </a:r>
            <a:r>
              <a:rPr lang="ru-RU" sz="2800" b="1" dirty="0" smtClean="0">
                <a:sym typeface="Symbol" pitchFamily="18" charset="2"/>
              </a:rPr>
              <a:t></a:t>
            </a:r>
            <a:r>
              <a:rPr lang="ru-RU" sz="2800" b="1" dirty="0" smtClean="0"/>
              <a:t> Ф (</a:t>
            </a:r>
            <a:r>
              <a:rPr lang="ru-RU" sz="2800" b="1" dirty="0" err="1" smtClean="0"/>
              <a:t>Подст</a:t>
            </a:r>
            <a:r>
              <a:rPr lang="ru-RU" sz="2800" b="1" dirty="0" smtClean="0"/>
              <a:t> (код Г, код Г)) = </a:t>
            </a:r>
            <a:r>
              <a:rPr lang="ru-RU" sz="2800" b="1" dirty="0" smtClean="0">
                <a:sym typeface="Symbol" pitchFamily="18" charset="2"/>
              </a:rPr>
              <a:t></a:t>
            </a:r>
            <a:r>
              <a:rPr lang="ru-RU" sz="2800" b="1" dirty="0" smtClean="0"/>
              <a:t> Ф (код Г (код Г))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endParaRPr lang="ru-RU" sz="2400" dirty="0" smtClean="0"/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800" b="1" dirty="0" smtClean="0"/>
              <a:t>Теорема Тарского. </a:t>
            </a:r>
            <a:r>
              <a:rPr lang="ru-RU" sz="2800" dirty="0" smtClean="0"/>
              <a:t>Не существует формулы Ф, выражающей свойство: «быть кодом истинного в </a:t>
            </a:r>
            <a:r>
              <a:rPr lang="ru-RU" sz="2800" dirty="0" smtClean="0"/>
              <a:t>структуре</a:t>
            </a:r>
            <a:r>
              <a:rPr lang="ru-RU" sz="2800" baseline="0" dirty="0" smtClean="0"/>
              <a:t> </a:t>
            </a:r>
            <a:r>
              <a:rPr lang="ru-RU" sz="2800" i="1" dirty="0" smtClean="0"/>
              <a:t>М </a:t>
            </a:r>
            <a:r>
              <a:rPr lang="ru-RU" sz="2800" dirty="0" smtClean="0"/>
              <a:t>утверждения».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800" b="1" dirty="0" smtClean="0"/>
              <a:t>	Д.</a:t>
            </a:r>
            <a:r>
              <a:rPr lang="ru-RU" sz="2800" dirty="0" smtClean="0"/>
              <a:t> Предположим, такая формула Ф существует</a:t>
            </a:r>
            <a:r>
              <a:rPr lang="ru-RU" sz="2800" dirty="0" smtClean="0"/>
              <a:t>. Рассмотрим формулу: </a:t>
            </a:r>
            <a:r>
              <a:rPr lang="ru-RU" sz="2800" dirty="0" smtClean="0"/>
              <a:t>Г (код Г</a:t>
            </a:r>
            <a:r>
              <a:rPr lang="ru-RU" sz="2800" dirty="0" smtClean="0"/>
              <a:t>), определенную выше через Ф…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ru-RU" sz="2800" b="1" dirty="0" smtClean="0"/>
              <a:t>Задача</a:t>
            </a:r>
            <a:r>
              <a:rPr lang="ru-RU" sz="2800" dirty="0" smtClean="0"/>
              <a:t>: завершить</a:t>
            </a:r>
            <a:r>
              <a:rPr lang="ru-RU" sz="2800" baseline="0" dirty="0" smtClean="0"/>
              <a:t> доказательство</a:t>
            </a:r>
            <a:r>
              <a:rPr lang="ru-RU" sz="2800" dirty="0" smtClean="0"/>
              <a:t>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07891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91E25-08A2-498B-B1B3-378BAF7461DD}" type="slidenum">
              <a:rPr lang="ru-RU"/>
              <a:pPr>
                <a:defRPr/>
              </a:pPr>
              <a:t>43</a:t>
            </a:fld>
            <a:endParaRPr lang="ru-RU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5575" cy="433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b="1" dirty="0" err="1" smtClean="0"/>
              <a:t>Гёделева</a:t>
            </a:r>
            <a:r>
              <a:rPr lang="ru-RU" b="1" dirty="0" smtClean="0"/>
              <a:t> диагональ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869928" cy="6813351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ru-RU" sz="2200" dirty="0" smtClean="0"/>
              <a:t>Ф – формула с одной свободной переменной </a:t>
            </a:r>
          </a:p>
          <a:p>
            <a:pPr eaLnBrk="1" hangingPunct="1">
              <a:lnSpc>
                <a:spcPct val="70000"/>
              </a:lnSpc>
            </a:pPr>
            <a:r>
              <a:rPr lang="ru-RU" sz="2200" dirty="0" smtClean="0"/>
              <a:t>Г = </a:t>
            </a:r>
            <a:r>
              <a:rPr lang="ru-RU" sz="2200" dirty="0" smtClean="0">
                <a:sym typeface="Symbol" pitchFamily="18" charset="2"/>
              </a:rPr>
              <a:t> Ф </a:t>
            </a:r>
            <a:r>
              <a:rPr lang="ru-RU" sz="2200" dirty="0" smtClean="0"/>
              <a:t>(</a:t>
            </a:r>
            <a:r>
              <a:rPr lang="ru-RU" sz="2200" dirty="0" err="1" smtClean="0"/>
              <a:t>Подст</a:t>
            </a:r>
            <a:r>
              <a:rPr lang="ru-RU" sz="2200" dirty="0" smtClean="0"/>
              <a:t>(</a:t>
            </a:r>
            <a:r>
              <a:rPr lang="en-US" sz="2200" i="1" dirty="0" err="1" smtClean="0"/>
              <a:t>x,x</a:t>
            </a:r>
            <a:r>
              <a:rPr lang="ru-RU" sz="2200" dirty="0" smtClean="0"/>
              <a:t>))</a:t>
            </a:r>
          </a:p>
          <a:p>
            <a:pPr eaLnBrk="1" hangingPunct="1">
              <a:lnSpc>
                <a:spcPct val="70000"/>
              </a:lnSpc>
            </a:pPr>
            <a:r>
              <a:rPr lang="ru-RU" sz="2200" dirty="0" smtClean="0"/>
              <a:t>Г (код Г) = </a:t>
            </a:r>
            <a:r>
              <a:rPr lang="ru-RU" sz="2200" dirty="0" smtClean="0">
                <a:sym typeface="Symbol" pitchFamily="18" charset="2"/>
              </a:rPr>
              <a:t></a:t>
            </a:r>
            <a:r>
              <a:rPr lang="ru-RU" sz="2200" dirty="0" smtClean="0"/>
              <a:t> Ф (</a:t>
            </a:r>
            <a:r>
              <a:rPr lang="ru-RU" sz="2200" dirty="0" err="1" smtClean="0"/>
              <a:t>Подст</a:t>
            </a:r>
            <a:r>
              <a:rPr lang="ru-RU" sz="2200" dirty="0" smtClean="0"/>
              <a:t> (код Г, код Г)) = </a:t>
            </a:r>
            <a:r>
              <a:rPr lang="ru-RU" sz="2200" dirty="0" smtClean="0">
                <a:sym typeface="Symbol" pitchFamily="18" charset="2"/>
              </a:rPr>
              <a:t></a:t>
            </a:r>
            <a:r>
              <a:rPr lang="ru-RU" sz="2200" dirty="0" smtClean="0"/>
              <a:t> Ф (код Г (код Г))</a:t>
            </a:r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endParaRPr lang="ru-RU" sz="2000" dirty="0" smtClean="0"/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800" dirty="0" smtClean="0"/>
              <a:t>Пусть в нашей </a:t>
            </a:r>
            <a:r>
              <a:rPr lang="ru-RU" sz="2800" dirty="0" smtClean="0"/>
              <a:t>структуре </a:t>
            </a:r>
            <a:r>
              <a:rPr lang="ru-RU" sz="2800" i="1" dirty="0" smtClean="0"/>
              <a:t>М</a:t>
            </a:r>
            <a:r>
              <a:rPr lang="ru-RU" sz="2800" dirty="0" smtClean="0"/>
              <a:t> </a:t>
            </a:r>
            <a:r>
              <a:rPr lang="ru-RU" sz="2800" dirty="0" smtClean="0"/>
              <a:t>для всякого исчисления над алфавитом  </a:t>
            </a:r>
            <a:r>
              <a:rPr lang="en-US" sz="2800" dirty="0" smtClean="0"/>
              <a:t>{</a:t>
            </a:r>
            <a:r>
              <a:rPr lang="ru-RU" sz="2800" dirty="0" smtClean="0"/>
              <a:t>0</a:t>
            </a:r>
            <a:r>
              <a:rPr lang="en-US" sz="2800" dirty="0" smtClean="0"/>
              <a:t>,</a:t>
            </a:r>
            <a:r>
              <a:rPr lang="ru-RU" sz="2800" dirty="0" smtClean="0"/>
              <a:t>1</a:t>
            </a:r>
            <a:r>
              <a:rPr lang="en-US" sz="2800" dirty="0" smtClean="0"/>
              <a:t>}</a:t>
            </a:r>
            <a:r>
              <a:rPr lang="ru-RU" sz="2800" dirty="0" smtClean="0"/>
              <a:t> выразимо свойство «быть кодом выводимого в этом исчислении слова».</a:t>
            </a:r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endParaRPr lang="ru-RU" sz="2000" dirty="0" smtClean="0"/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600" b="1" dirty="0" smtClean="0"/>
              <a:t>Теорема </a:t>
            </a:r>
            <a:r>
              <a:rPr lang="ru-RU" sz="2600" b="1" dirty="0" err="1" smtClean="0"/>
              <a:t>Гёделя</a:t>
            </a:r>
            <a:r>
              <a:rPr lang="ru-RU" sz="2600" b="1" dirty="0" smtClean="0"/>
              <a:t>.</a:t>
            </a:r>
            <a:r>
              <a:rPr lang="ru-RU" sz="2200" b="1" dirty="0" smtClean="0"/>
              <a:t> </a:t>
            </a:r>
            <a:r>
              <a:rPr lang="ru-RU" sz="2200" dirty="0" smtClean="0"/>
              <a:t>Не существует исчисления, порождающего в точности истинные формулы в </a:t>
            </a:r>
            <a:r>
              <a:rPr lang="ru-RU" sz="2200" dirty="0" smtClean="0"/>
              <a:t>структуре</a:t>
            </a:r>
            <a:r>
              <a:rPr lang="ru-RU" sz="2200" baseline="0" dirty="0" smtClean="0"/>
              <a:t> </a:t>
            </a:r>
            <a:r>
              <a:rPr lang="ru-RU" sz="2200" i="1" baseline="0" dirty="0" smtClean="0"/>
              <a:t>М</a:t>
            </a:r>
            <a:r>
              <a:rPr lang="ru-RU" sz="2200" dirty="0" smtClean="0"/>
              <a:t>.</a:t>
            </a:r>
            <a:endParaRPr lang="ru-RU" sz="2200" dirty="0" smtClean="0"/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endParaRPr lang="ru-RU" sz="2200" dirty="0" smtClean="0"/>
          </a:p>
          <a:p>
            <a:pPr eaLnBrk="1" hangingPunct="1">
              <a:lnSpc>
                <a:spcPct val="70000"/>
              </a:lnSpc>
              <a:buFont typeface="Arial" pitchFamily="34" charset="0"/>
              <a:buNone/>
            </a:pPr>
            <a:r>
              <a:rPr lang="ru-RU" sz="2200" dirty="0" smtClean="0"/>
              <a:t>Д. Пусть такое исчисление существует, и Ф выражает свойство «быть кодом выводимого слова</a:t>
            </a:r>
            <a:r>
              <a:rPr lang="ru-RU" sz="2200" dirty="0" smtClean="0"/>
              <a:t>». Рассмотрим</a:t>
            </a:r>
            <a:r>
              <a:rPr lang="ru-RU" sz="2200" baseline="0" dirty="0" smtClean="0"/>
              <a:t> формулу </a:t>
            </a:r>
            <a:r>
              <a:rPr lang="ru-RU" sz="2200" dirty="0" smtClean="0"/>
              <a:t>Г </a:t>
            </a:r>
            <a:r>
              <a:rPr lang="ru-RU" sz="2200" dirty="0" smtClean="0"/>
              <a:t>(код Г) – </a:t>
            </a:r>
            <a:r>
              <a:rPr lang="ru-RU" sz="2200" dirty="0" smtClean="0"/>
              <a:t>истинна…   </a:t>
            </a:r>
            <a:endParaRPr lang="ru-RU" sz="2200" b="1" dirty="0" smtClean="0"/>
          </a:p>
          <a:p>
            <a:pPr lvl="1" eaLnBrk="1" hangingPunct="1">
              <a:lnSpc>
                <a:spcPct val="70000"/>
              </a:lnSpc>
              <a:buFont typeface="Symbol" pitchFamily="18" charset="2"/>
              <a:buNone/>
            </a:pPr>
            <a:r>
              <a:rPr lang="ru-RU" sz="2200" b="1" dirty="0" smtClean="0">
                <a:sym typeface="Symbol" pitchFamily="18" charset="2"/>
              </a:rPr>
              <a:t>Задача: завершить доказательство</a:t>
            </a:r>
          </a:p>
          <a:p>
            <a:pPr lvl="1" eaLnBrk="1" hangingPunct="1">
              <a:lnSpc>
                <a:spcPct val="70000"/>
              </a:lnSpc>
              <a:buFont typeface="Symbol" pitchFamily="18" charset="2"/>
              <a:buNone/>
            </a:pPr>
            <a:r>
              <a:rPr lang="ru-RU" sz="2200" dirty="0" smtClean="0">
                <a:sym typeface="Symbol" pitchFamily="18" charset="2"/>
              </a:rPr>
              <a:t>				</a:t>
            </a: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8220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29.03.2013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6000" dirty="0" smtClean="0"/>
              <a:t>a</a:t>
            </a:r>
            <a:r>
              <a:rPr lang="en-US" sz="6000" dirty="0" smtClean="0"/>
              <a:t>lsemenov@umail.ru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64834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67544" y="116632"/>
            <a:ext cx="8229600" cy="939552"/>
          </a:xfrm>
        </p:spPr>
        <p:txBody>
          <a:bodyPr/>
          <a:lstStyle/>
          <a:p>
            <a:r>
              <a:rPr lang="ru-RU" sz="3600" b="1" dirty="0" smtClean="0"/>
              <a:t>Основные понятия</a:t>
            </a:r>
            <a:endParaRPr lang="ru-RU" sz="36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107504" y="908720"/>
            <a:ext cx="8928992" cy="54006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Множества</a:t>
            </a:r>
          </a:p>
          <a:p>
            <a:r>
              <a:rPr lang="ru-RU" dirty="0"/>
              <a:t>О</a:t>
            </a:r>
            <a:r>
              <a:rPr lang="ru-RU" dirty="0" smtClean="0"/>
              <a:t>бъединение</a:t>
            </a:r>
            <a:r>
              <a:rPr lang="ru-RU" dirty="0"/>
              <a:t>, </a:t>
            </a:r>
            <a:r>
              <a:rPr lang="ru-RU" dirty="0" smtClean="0"/>
              <a:t>пересечение, дополнение</a:t>
            </a:r>
          </a:p>
          <a:p>
            <a:r>
              <a:rPr lang="ru-RU" dirty="0"/>
              <a:t>П</a:t>
            </a:r>
            <a:r>
              <a:rPr lang="ru-RU" dirty="0" smtClean="0"/>
              <a:t>роизведение:</a:t>
            </a:r>
            <a:r>
              <a:rPr lang="ru-RU" baseline="0" dirty="0" smtClean="0"/>
              <a:t> </a:t>
            </a:r>
            <a:r>
              <a:rPr lang="en-US" baseline="0" dirty="0" err="1" smtClean="0"/>
              <a:t>AxB</a:t>
            </a:r>
            <a:r>
              <a:rPr lang="en-US" baseline="0" dirty="0" smtClean="0"/>
              <a:t> = {&lt;</a:t>
            </a:r>
            <a:r>
              <a:rPr lang="en-US" baseline="0" dirty="0" err="1" smtClean="0"/>
              <a:t>a,b</a:t>
            </a:r>
            <a:r>
              <a:rPr lang="en-US" baseline="0" dirty="0" smtClean="0"/>
              <a:t>&gt;|a</a:t>
            </a:r>
            <a:r>
              <a:rPr lang="en-US" dirty="0">
                <a:latin typeface="Cambria Math" pitchFamily="18" charset="0"/>
                <a:sym typeface="Symbol" pitchFamily="18" charset="2"/>
              </a:rPr>
              <a:t> ∊ </a:t>
            </a:r>
            <a:r>
              <a:rPr lang="en-US" baseline="0" dirty="0" smtClean="0"/>
              <a:t>A  </a:t>
            </a:r>
            <a:r>
              <a:rPr lang="ru-RU" baseline="0" dirty="0" smtClean="0"/>
              <a:t>и </a:t>
            </a:r>
            <a:r>
              <a:rPr lang="en-US" baseline="0" dirty="0" smtClean="0"/>
              <a:t>b</a:t>
            </a:r>
            <a:r>
              <a:rPr lang="en-US" dirty="0">
                <a:latin typeface="Cambria Math" pitchFamily="18" charset="0"/>
                <a:sym typeface="Symbol" pitchFamily="18" charset="2"/>
              </a:rPr>
              <a:t> ∊ </a:t>
            </a:r>
            <a:r>
              <a:rPr lang="en-US" baseline="0" dirty="0" smtClean="0"/>
              <a:t>B}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Степень: </a:t>
            </a:r>
            <a:r>
              <a:rPr lang="en-US" dirty="0" err="1" smtClean="0"/>
              <a:t>AxAxA</a:t>
            </a:r>
            <a:r>
              <a:rPr lang="ru-RU" dirty="0" smtClean="0"/>
              <a:t> и</a:t>
            </a:r>
            <a:r>
              <a:rPr lang="ru-RU" baseline="0" dirty="0" smtClean="0"/>
              <a:t> т. д.</a:t>
            </a:r>
            <a:endParaRPr lang="ru-RU" dirty="0" smtClean="0"/>
          </a:p>
          <a:p>
            <a:r>
              <a:rPr lang="en-US" dirty="0" smtClean="0"/>
              <a:t>n</a:t>
            </a:r>
            <a:r>
              <a:rPr lang="ru-RU" dirty="0" smtClean="0"/>
              <a:t>-местное отношение</a:t>
            </a:r>
            <a:r>
              <a:rPr lang="ru-RU" baseline="0" dirty="0" smtClean="0"/>
              <a:t> </a:t>
            </a:r>
            <a:r>
              <a:rPr lang="ru-RU" dirty="0" smtClean="0"/>
              <a:t> – подмножество степени </a:t>
            </a:r>
          </a:p>
          <a:p>
            <a:r>
              <a:rPr lang="en-US" dirty="0" smtClean="0"/>
              <a:t>n</a:t>
            </a:r>
            <a:r>
              <a:rPr lang="ru-RU" dirty="0" smtClean="0"/>
              <a:t>-местная</a:t>
            </a:r>
            <a:r>
              <a:rPr lang="ru-RU" baseline="0" dirty="0" smtClean="0"/>
              <a:t> </a:t>
            </a:r>
            <a:r>
              <a:rPr lang="ru-RU" dirty="0" smtClean="0"/>
              <a:t>функция – </a:t>
            </a:r>
            <a:r>
              <a:rPr lang="en-US" dirty="0" smtClean="0"/>
              <a:t>n+1-</a:t>
            </a:r>
            <a:r>
              <a:rPr lang="ru-RU" dirty="0" smtClean="0"/>
              <a:t>местное отношение</a:t>
            </a:r>
          </a:p>
        </p:txBody>
      </p:sp>
    </p:spTree>
    <p:extLst>
      <p:ext uri="{BB962C8B-B14F-4D97-AF65-F5344CB8AC3E}">
        <p14:creationId xmlns:p14="http://schemas.microsoft.com/office/powerpoint/2010/main" val="323689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223676" y="404664"/>
            <a:ext cx="8892480" cy="5246712"/>
          </a:xfrm>
        </p:spPr>
        <p:txBody>
          <a:bodyPr/>
          <a:lstStyle/>
          <a:p>
            <a:pPr rtl="0" eaLnBrk="0" fontAlgn="base" hangingPunct="0"/>
            <a:r>
              <a:rPr lang="ru-RU" sz="2800" dirty="0" smtClean="0">
                <a:solidFill>
                  <a:schemeClr val="tx1"/>
                </a:solidFill>
                <a:effectLst/>
              </a:rPr>
              <a:t>Цепочка слов – тоже слово в расширенном алфавите – добавляем запятую после каждого элемента </a:t>
            </a:r>
            <a:endParaRPr lang="ru-RU" sz="2800" dirty="0" smtClean="0">
              <a:effectLst/>
            </a:endParaRPr>
          </a:p>
          <a:p>
            <a:pPr rtl="0" eaLnBrk="0" fontAlgn="base" hangingPunct="0"/>
            <a:r>
              <a:rPr lang="ru-RU" sz="2800" dirty="0" smtClean="0">
                <a:solidFill>
                  <a:schemeClr val="tx1"/>
                </a:solidFill>
                <a:effectLst/>
              </a:rPr>
              <a:t>пустая цепочка – это пустое слово,</a:t>
            </a:r>
            <a:endParaRPr lang="ru-RU" sz="2800" dirty="0" smtClean="0">
              <a:effectLst/>
            </a:endParaRPr>
          </a:p>
          <a:p>
            <a:pPr rtl="0" eaLnBrk="0" fontAlgn="base" hangingPunct="0"/>
            <a:r>
              <a:rPr lang="ru-RU" sz="2800" dirty="0" smtClean="0">
                <a:solidFill>
                  <a:schemeClr val="tx1"/>
                </a:solidFill>
                <a:effectLst/>
              </a:rPr>
              <a:t>цепочка из одного пустого слова, это слово из одного символа </a:t>
            </a:r>
            <a:r>
              <a:rPr lang="ru-RU" sz="2800" b="1" dirty="0" smtClean="0">
                <a:solidFill>
                  <a:schemeClr val="tx1"/>
                </a:solidFill>
                <a:effectLst/>
              </a:rPr>
              <a:t>,</a:t>
            </a:r>
            <a:r>
              <a:rPr lang="ru-RU" sz="2800" dirty="0" smtClean="0">
                <a:solidFill>
                  <a:schemeClr val="tx1"/>
                </a:solidFill>
                <a:effectLst/>
              </a:rPr>
              <a:t>.</a:t>
            </a:r>
            <a:endParaRPr lang="ru-RU" dirty="0" smtClean="0"/>
          </a:p>
          <a:p>
            <a:pPr marL="457200" lvl="1" indent="0">
              <a:buNone/>
            </a:pPr>
            <a:r>
              <a:rPr lang="ru-RU" dirty="0" smtClean="0"/>
              <a:t>Код цепочки слов в алфавите </a:t>
            </a:r>
            <a:r>
              <a:rPr lang="en-US" dirty="0" smtClean="0"/>
              <a:t>B</a:t>
            </a:r>
            <a:r>
              <a:rPr lang="ru-RU" dirty="0" smtClean="0"/>
              <a:t> в алфавите </a:t>
            </a:r>
            <a:r>
              <a:rPr lang="en-US" dirty="0" smtClean="0"/>
              <a:t>B</a:t>
            </a:r>
            <a:r>
              <a:rPr lang="ru-RU" dirty="0" smtClean="0"/>
              <a:t>:</a:t>
            </a:r>
          </a:p>
          <a:p>
            <a:pPr lvl="1"/>
            <a:r>
              <a:rPr lang="ru-RU" sz="2400" dirty="0" smtClean="0"/>
              <a:t>удвоить каждую букву 0 или 1, запятую заменить на 01</a:t>
            </a:r>
          </a:p>
          <a:p>
            <a:pPr marL="457200" lvl="1" indent="0">
              <a:buNone/>
            </a:pPr>
            <a:r>
              <a:rPr lang="ru-RU" sz="2400" dirty="0" smtClean="0"/>
              <a:t>функция из ансамбля</a:t>
            </a:r>
            <a:r>
              <a:rPr lang="en-US" sz="2400" baseline="0" dirty="0" smtClean="0"/>
              <a:t> </a:t>
            </a:r>
            <a:r>
              <a:rPr lang="ru-RU" sz="2400" baseline="0" dirty="0" smtClean="0"/>
              <a:t>из трех букв</a:t>
            </a:r>
            <a:r>
              <a:rPr lang="ru-RU" sz="2400" dirty="0" smtClean="0"/>
              <a:t> в ансамбль над 01.</a:t>
            </a:r>
          </a:p>
          <a:p>
            <a:r>
              <a:rPr lang="ru-RU" sz="2800" dirty="0" smtClean="0"/>
              <a:t>Задача: можно ли кодировать покороче?</a:t>
            </a:r>
          </a:p>
          <a:p>
            <a:pPr marL="0" indent="0">
              <a:buNone/>
            </a:pPr>
            <a:r>
              <a:rPr lang="ru-RU" sz="2800" dirty="0" smtClean="0"/>
              <a:t>Короче чего кодировать нельзя?</a:t>
            </a:r>
          </a:p>
          <a:p>
            <a:r>
              <a:rPr lang="ru-RU" sz="2800" dirty="0" smtClean="0"/>
              <a:t>Многоместные функции и свойства можно заменять одноместными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307504"/>
          </a:xfrm>
        </p:spPr>
        <p:txBody>
          <a:bodyPr/>
          <a:lstStyle/>
          <a:p>
            <a:pPr lvl="0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6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29.03.2013</a:t>
            </a:fld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395536" y="1340768"/>
            <a:ext cx="8640960" cy="1728192"/>
          </a:xfrm>
        </p:spPr>
        <p:txBody>
          <a:bodyPr/>
          <a:lstStyle/>
          <a:p>
            <a:r>
              <a:rPr lang="ru-RU" sz="2400" u="sng" dirty="0" smtClean="0"/>
              <a:t>Логические </a:t>
            </a:r>
            <a:r>
              <a:rPr lang="ru-RU" sz="2400" u="sng" dirty="0" smtClean="0"/>
              <a:t>константы: </a:t>
            </a:r>
            <a:r>
              <a:rPr lang="ru-RU" sz="2400" u="sng" dirty="0" smtClean="0"/>
              <a:t>символы И, Л, или символы 0, 1.</a:t>
            </a:r>
            <a:endParaRPr lang="ru-RU" sz="2400" dirty="0" smtClean="0"/>
          </a:p>
          <a:p>
            <a:r>
              <a:rPr lang="ru-RU" sz="2400" u="sng" dirty="0" smtClean="0"/>
              <a:t>Логические операции: </a:t>
            </a:r>
            <a:r>
              <a:rPr lang="ru-RU" sz="2400" b="1" dirty="0" smtClean="0"/>
              <a:t>&amp;</a:t>
            </a:r>
            <a:r>
              <a:rPr lang="ru-RU" sz="2400" dirty="0" smtClean="0"/>
              <a:t> (и, конъюнкция), </a:t>
            </a:r>
            <a:r>
              <a:rPr lang="ru-RU" sz="2400" b="1" dirty="0" smtClean="0">
                <a:sym typeface="Symbol"/>
              </a:rPr>
              <a:t></a:t>
            </a:r>
            <a:r>
              <a:rPr lang="ru-RU" sz="2400" dirty="0" smtClean="0"/>
              <a:t> (или, дизъюнкция), </a:t>
            </a:r>
            <a:r>
              <a:rPr lang="ru-RU" sz="2400" b="1" dirty="0" smtClean="0">
                <a:sym typeface="Symbol"/>
              </a:rPr>
              <a:t></a:t>
            </a:r>
            <a:r>
              <a:rPr lang="ru-RU" sz="2400" dirty="0" smtClean="0"/>
              <a:t> (не, отрицание) применяются к символам 0 (И) и 1 (Л) 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9052"/>
              </p:ext>
            </p:extLst>
          </p:nvPr>
        </p:nvGraphicFramePr>
        <p:xfrm>
          <a:off x="1115616" y="3212976"/>
          <a:ext cx="5400601" cy="302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8680"/>
                <a:gridCol w="635365"/>
                <a:gridCol w="1146988"/>
                <a:gridCol w="1508694"/>
                <a:gridCol w="1440874"/>
              </a:tblGrid>
              <a:tr h="60486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A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B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  <a:sym typeface="Symbol"/>
                        </a:rPr>
                        <a:t></a:t>
                      </a:r>
                      <a:r>
                        <a:rPr lang="en-US" sz="2400" kern="1200" dirty="0">
                          <a:effectLst/>
                        </a:rPr>
                        <a:t>A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A&amp;B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A</a:t>
                      </a:r>
                      <a:r>
                        <a:rPr lang="ru-RU" sz="2400" kern="1200" dirty="0">
                          <a:effectLst/>
                          <a:sym typeface="Symbol"/>
                        </a:rPr>
                        <a:t></a:t>
                      </a:r>
                      <a:r>
                        <a:rPr lang="en-US" sz="2400" kern="1200" dirty="0">
                          <a:effectLst/>
                        </a:rPr>
                        <a:t>B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60486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60486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0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60486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  <a:tr h="604868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2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ru-RU" dirty="0" smtClean="0"/>
              <a:t>Логика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81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30.03.2013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 smtClean="0"/>
              <a:t>Характеристическая</a:t>
            </a:r>
            <a:r>
              <a:rPr lang="ru-RU" baseline="0" dirty="0" smtClean="0"/>
              <a:t> функция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rtl="0" eaLnBrk="0" fontAlgn="base" hangingPunct="0"/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Свойство – функция со значениями И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Л (не обязательно всюду определенная)</a:t>
            </a:r>
            <a:endParaRPr lang="ru-RU" sz="3200" dirty="0" smtClean="0">
              <a:effectLst/>
            </a:endParaRPr>
          </a:p>
          <a:p>
            <a:r>
              <a:rPr lang="ru-RU" sz="3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свойство задает отношение – множество, где значение функции – 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60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A80B50-31C9-470F-B5B0-D64194971E0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EA1B64D4-3FE6-4F82-8E2C-FF561EDD9827}" type="datetime1">
              <a:rPr lang="ru-RU" smtClean="0"/>
              <a:pPr>
                <a:defRPr/>
              </a:pPr>
              <a:t>31.03.2013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67544" y="-99392"/>
            <a:ext cx="8229600" cy="13716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4F81BD"/>
                </a:solidFill>
                <a:effectLst/>
                <a:cs typeface="Cambria"/>
              </a:rPr>
              <a:t>Действия </a:t>
            </a:r>
            <a:r>
              <a:rPr lang="ru-RU" sz="3200" b="1" dirty="0" smtClean="0">
                <a:solidFill>
                  <a:srgbClr val="4F81BD"/>
                </a:solidFill>
                <a:effectLst/>
                <a:cs typeface="Cambria"/>
              </a:rPr>
              <a:t>и проверки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4294967295"/>
          </p:nvPr>
        </p:nvSpPr>
        <p:spPr>
          <a:xfrm>
            <a:off x="0" y="836712"/>
            <a:ext cx="9144000" cy="5544616"/>
          </a:xfrm>
        </p:spPr>
        <p:txBody>
          <a:bodyPr/>
          <a:lstStyle/>
          <a:p>
            <a:pPr lvl="0"/>
            <a:r>
              <a:rPr lang="ru-RU" sz="2400" u="sng" dirty="0" smtClean="0">
                <a:effectLst/>
                <a:latin typeface="Calibri"/>
                <a:ea typeface="Times New Roman"/>
              </a:rPr>
              <a:t>Действие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– исходное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понятие.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Действие:</a:t>
            </a:r>
          </a:p>
          <a:p>
            <a:pPr lvl="1"/>
            <a:r>
              <a:rPr lang="ru-RU" sz="2400" u="sng" dirty="0" smtClean="0">
                <a:effectLst/>
                <a:latin typeface="Calibri"/>
                <a:ea typeface="Times New Roman"/>
              </a:rPr>
              <a:t>описано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 на понятном человеку </a:t>
            </a:r>
            <a:r>
              <a:rPr lang="ru-RU" sz="2400" u="sng" dirty="0" smtClean="0">
                <a:effectLst/>
                <a:latin typeface="Calibri"/>
                <a:ea typeface="Times New Roman"/>
              </a:rPr>
              <a:t>языке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, может осуществляться и человеком и каким-то (реальным или абстрактным) устройством,</a:t>
            </a:r>
          </a:p>
          <a:p>
            <a:pPr lvl="1"/>
            <a:r>
              <a:rPr lang="ru-RU" sz="2400" u="sng" dirty="0" smtClean="0">
                <a:effectLst/>
                <a:latin typeface="Calibri"/>
                <a:ea typeface="Times New Roman"/>
              </a:rPr>
              <a:t>можно применить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к любому </a:t>
            </a:r>
            <a:r>
              <a:rPr lang="ru-RU" sz="2400" u="sng" dirty="0" smtClean="0">
                <a:effectLst/>
                <a:latin typeface="Calibri"/>
                <a:ea typeface="Times New Roman"/>
              </a:rPr>
              <a:t>исходному данному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из некоторого</a:t>
            </a:r>
            <a:r>
              <a:rPr lang="ru-RU" sz="2400" baseline="0" dirty="0" smtClean="0">
                <a:effectLst/>
                <a:latin typeface="Calibri"/>
                <a:ea typeface="Times New Roman"/>
              </a:rPr>
              <a:t>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ансамбля</a:t>
            </a:r>
            <a:r>
              <a:rPr lang="ru-RU" sz="2400" baseline="0" dirty="0" smtClean="0">
                <a:effectLst/>
                <a:latin typeface="Calibri"/>
                <a:ea typeface="Times New Roman"/>
              </a:rPr>
              <a:t> слов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,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при этом ясно, что всегда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получается и однозначно определен </a:t>
            </a:r>
            <a:r>
              <a:rPr lang="ru-RU" sz="2400" u="sng" dirty="0" smtClean="0">
                <a:effectLst/>
                <a:latin typeface="Calibri"/>
                <a:ea typeface="Times New Roman"/>
              </a:rPr>
              <a:t>результат применения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– элемент (возможно, другого) фиксированного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ансамбля слов.</a:t>
            </a:r>
            <a:endParaRPr lang="ru-RU" sz="2400" dirty="0" smtClean="0">
              <a:effectLst/>
              <a:latin typeface="Calibri"/>
              <a:ea typeface="Times New Roman"/>
            </a:endParaRPr>
          </a:p>
          <a:p>
            <a:pPr lvl="0"/>
            <a:r>
              <a:rPr lang="ru-RU" sz="2400" dirty="0" smtClean="0">
                <a:latin typeface="Calibri"/>
                <a:ea typeface="Times New Roman"/>
              </a:rPr>
              <a:t>Действие </a:t>
            </a:r>
            <a:r>
              <a:rPr lang="ru-RU" sz="2400" dirty="0" smtClean="0">
                <a:latin typeface="Calibri"/>
                <a:ea typeface="Times New Roman"/>
              </a:rPr>
              <a:t>задает </a:t>
            </a:r>
            <a:r>
              <a:rPr lang="ru-RU" sz="2400" dirty="0" smtClean="0">
                <a:latin typeface="Calibri"/>
                <a:ea typeface="Times New Roman"/>
              </a:rPr>
              <a:t>всюду </a:t>
            </a:r>
            <a:r>
              <a:rPr lang="ru-RU" sz="2400" dirty="0" smtClean="0">
                <a:latin typeface="Calibri"/>
                <a:ea typeface="Times New Roman"/>
              </a:rPr>
              <a:t>определенную функцию</a:t>
            </a:r>
            <a:endParaRPr lang="ru-RU" sz="2400" dirty="0" smtClean="0">
              <a:effectLst/>
              <a:latin typeface="Calibri"/>
              <a:ea typeface="Times New Roman"/>
            </a:endParaRPr>
          </a:p>
          <a:p>
            <a:pPr lvl="0"/>
            <a:r>
              <a:rPr lang="ru-RU" sz="2400" dirty="0" smtClean="0">
                <a:effectLst/>
                <a:latin typeface="Calibri"/>
                <a:ea typeface="Times New Roman"/>
              </a:rPr>
              <a:t>Кодирование – пример </a:t>
            </a:r>
            <a:r>
              <a:rPr lang="ru-RU" sz="2400" dirty="0" smtClean="0">
                <a:effectLst/>
                <a:latin typeface="Calibri"/>
                <a:ea typeface="Times New Roman"/>
              </a:rPr>
              <a:t>действия.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ru-RU" sz="2400" u="sng" dirty="0" smtClean="0">
                <a:solidFill>
                  <a:schemeClr val="tx1"/>
                </a:solidFill>
                <a:effectLst/>
              </a:rPr>
              <a:t>Проверка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– действие с результатом</a:t>
            </a:r>
            <a:r>
              <a:rPr lang="ru-RU" sz="2400" baseline="0" dirty="0" smtClean="0">
                <a:solidFill>
                  <a:schemeClr val="tx1"/>
                </a:solidFill>
                <a:effectLst/>
              </a:rPr>
              <a:t> И или Л</a:t>
            </a:r>
            <a:endParaRPr lang="ru-RU" sz="2800" dirty="0" smtClean="0">
              <a:effectLst/>
              <a:latin typeface="Calibri"/>
              <a:ea typeface="Times New Roman"/>
            </a:endParaRPr>
          </a:p>
          <a:p>
            <a:pPr lvl="0"/>
            <a:r>
              <a:rPr lang="ru-RU" sz="2800" dirty="0" smtClean="0">
                <a:latin typeface="Calibri"/>
                <a:ea typeface="Times New Roman"/>
              </a:rPr>
              <a:t>Действие – б</a:t>
            </a:r>
            <a:r>
              <a:rPr lang="ru-RU" sz="2800" dirty="0" smtClean="0">
                <a:latin typeface="Calibri"/>
                <a:ea typeface="Times New Roman"/>
              </a:rPr>
              <a:t>азовое  понятие теории алгоритмов.</a:t>
            </a:r>
            <a:endParaRPr lang="ru-RU" sz="2800" dirty="0" smtClean="0">
              <a:effectLst/>
              <a:latin typeface="Calibri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006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5962</TotalTime>
  <Words>2436</Words>
  <Application>Microsoft Office PowerPoint</Application>
  <PresentationFormat>Экран (4:3)</PresentationFormat>
  <Paragraphs>576</Paragraphs>
  <Slides>44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Пиксел</vt:lpstr>
      <vt:lpstr>Презентация PowerPoint</vt:lpstr>
      <vt:lpstr>Презентация PowerPoint</vt:lpstr>
      <vt:lpstr>Программа Гильберта основания (и обоснования) математики</vt:lpstr>
      <vt:lpstr>Основные понятия</vt:lpstr>
      <vt:lpstr>Основные понятия</vt:lpstr>
      <vt:lpstr> </vt:lpstr>
      <vt:lpstr>Логика</vt:lpstr>
      <vt:lpstr>Характеристическая функция</vt:lpstr>
      <vt:lpstr>Действия и проверки</vt:lpstr>
      <vt:lpstr>Исчисления. Породимые множества</vt:lpstr>
      <vt:lpstr>Пример.  Правило создания (коды не пишем):</vt:lpstr>
      <vt:lpstr>Пример</vt:lpstr>
      <vt:lpstr>Грамматики (Ноам Хомски, 07.12.1928 - )</vt:lpstr>
      <vt:lpstr>Грамматика задает исчисление </vt:lpstr>
      <vt:lpstr>Задачи:</vt:lpstr>
      <vt:lpstr>Математика</vt:lpstr>
      <vt:lpstr>Что такое формула?</vt:lpstr>
      <vt:lpstr>Что такое формула?</vt:lpstr>
      <vt:lpstr>Пример</vt:lpstr>
      <vt:lpstr>Анализ формулы:</vt:lpstr>
      <vt:lpstr>Тезис Поста</vt:lpstr>
      <vt:lpstr>Логика высказываний</vt:lpstr>
      <vt:lpstr>Построение функции по формуле </vt:lpstr>
      <vt:lpstr>Построение функции по формуле </vt:lpstr>
      <vt:lpstr>Построение функции по формуле </vt:lpstr>
      <vt:lpstr>Построение функции по формуле </vt:lpstr>
      <vt:lpstr>Презентация PowerPoint</vt:lpstr>
      <vt:lpstr>Логика высказываний</vt:lpstr>
      <vt:lpstr>Отношения</vt:lpstr>
      <vt:lpstr>Логика отношений</vt:lpstr>
      <vt:lpstr>Логика отношений</vt:lpstr>
      <vt:lpstr>Примеры структур</vt:lpstr>
      <vt:lpstr>Логика отношений</vt:lpstr>
      <vt:lpstr>Логика отношений</vt:lpstr>
      <vt:lpstr>Логика отношений</vt:lpstr>
      <vt:lpstr>Логика отношений</vt:lpstr>
      <vt:lpstr>Логика отношений</vt:lpstr>
      <vt:lpstr>Логика отношений</vt:lpstr>
      <vt:lpstr>Истинность</vt:lpstr>
      <vt:lpstr> </vt:lpstr>
      <vt:lpstr>Структура M</vt:lpstr>
      <vt:lpstr>Гёделева диагональ</vt:lpstr>
      <vt:lpstr>Гёделева диагональ</vt:lpstr>
      <vt:lpstr>alsemenov@umail.ru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56767</dc:creator>
  <cp:lastModifiedBy>Win7</cp:lastModifiedBy>
  <cp:revision>147</cp:revision>
  <cp:lastPrinted>2011-02-12T05:06:47Z</cp:lastPrinted>
  <dcterms:created xsi:type="dcterms:W3CDTF">2011-02-11T17:26:22Z</dcterms:created>
  <dcterms:modified xsi:type="dcterms:W3CDTF">2013-03-31T20:13:58Z</dcterms:modified>
</cp:coreProperties>
</file>